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notesMasterIdLst>
    <p:notesMasterId r:id="rId19"/>
  </p:notesMasterIdLst>
  <p:sldIdLst>
    <p:sldId id="271" r:id="rId2"/>
    <p:sldId id="256" r:id="rId3"/>
    <p:sldId id="257" r:id="rId4"/>
    <p:sldId id="267" r:id="rId5"/>
    <p:sldId id="258" r:id="rId6"/>
    <p:sldId id="259" r:id="rId7"/>
    <p:sldId id="260" r:id="rId8"/>
    <p:sldId id="272" r:id="rId9"/>
    <p:sldId id="261" r:id="rId10"/>
    <p:sldId id="262" r:id="rId11"/>
    <p:sldId id="266" r:id="rId12"/>
    <p:sldId id="263" r:id="rId13"/>
    <p:sldId id="264" r:id="rId14"/>
    <p:sldId id="265" r:id="rId15"/>
    <p:sldId id="268" r:id="rId16"/>
    <p:sldId id="270"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4291" autoAdjust="0"/>
  </p:normalViewPr>
  <p:slideViewPr>
    <p:cSldViewPr snapToGrid="0">
      <p:cViewPr varScale="1">
        <p:scale>
          <a:sx n="72" d="100"/>
          <a:sy n="72" d="100"/>
        </p:scale>
        <p:origin x="630"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71430-2980-4160-98B8-1303AD1922C7}" type="datetimeFigureOut">
              <a:rPr lang="en-ZW" smtClean="0"/>
              <a:t>16/12/2020</a:t>
            </a:fld>
            <a:endParaRPr lang="en-Z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995A-861C-4154-8E8D-198F0AD0EE4C}" type="slidenum">
              <a:rPr lang="en-ZW" smtClean="0"/>
              <a:t>‹#›</a:t>
            </a:fld>
            <a:endParaRPr lang="en-ZW"/>
          </a:p>
        </p:txBody>
      </p:sp>
    </p:spTree>
    <p:extLst>
      <p:ext uri="{BB962C8B-B14F-4D97-AF65-F5344CB8AC3E}">
        <p14:creationId xmlns:p14="http://schemas.microsoft.com/office/powerpoint/2010/main" val="1804441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Classroom is defined as a learning place where students and adults gather to obtain information and knowledge. It can be either heade</a:t>
            </a:r>
            <a:r>
              <a:rPr lang="en-US" sz="1200" kern="1200" baseline="0" dirty="0">
                <a:solidFill>
                  <a:schemeClr val="tx1"/>
                </a:solidFill>
                <a:effectLst/>
                <a:latin typeface="+mn-lt"/>
                <a:ea typeface="+mn-ea"/>
                <a:cs typeface="+mn-cs"/>
              </a:rPr>
              <a:t>d by one person of multiple people (</a:t>
            </a:r>
            <a:r>
              <a:rPr lang="en-ZW" dirty="0"/>
              <a:t>Rogers, 2015).</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Classroom management plan are a combination of procedures employed in class to hold students accountable for misbehavior without either yelling, scolding or lecturing the students. It serves as a key element to any education setting to prevent behavior problems by integrating all students to meet their needs. An effective use of classroom management plan reduces the use of other counter reproductive procedures that causes stress and more harm to the students. It reduces the need of causing friction and resentment among the students found to be out of contact. Through the process the students and teachers are able to build a meaningful and influential relationship with the students. </a:t>
            </a:r>
            <a:endParaRPr lang="en-ZW" sz="1200" kern="1200" dirty="0">
              <a:solidFill>
                <a:schemeClr val="tx1"/>
              </a:solidFill>
              <a:effectLst/>
              <a:latin typeface="+mn-lt"/>
              <a:ea typeface="+mn-ea"/>
              <a:cs typeface="+mn-cs"/>
            </a:endParaRP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2</a:t>
            </a:fld>
            <a:endParaRPr lang="en-ZW"/>
          </a:p>
        </p:txBody>
      </p:sp>
    </p:spTree>
    <p:extLst>
      <p:ext uri="{BB962C8B-B14F-4D97-AF65-F5344CB8AC3E}">
        <p14:creationId xmlns:p14="http://schemas.microsoft.com/office/powerpoint/2010/main" val="2768614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refers to beliefs and principles set to guide the students conduct at every routine performed in class, it sets rules and standards to ensure a productive class environment to govern  student learning.</a:t>
            </a:r>
            <a:r>
              <a:rPr lang="en-US" sz="1200" kern="1200" baseline="0" dirty="0">
                <a:solidFill>
                  <a:schemeClr val="tx1"/>
                </a:solidFill>
                <a:effectLst/>
                <a:latin typeface="+mn-lt"/>
                <a:ea typeface="+mn-ea"/>
                <a:cs typeface="+mn-cs"/>
              </a:rPr>
              <a:t> A</a:t>
            </a:r>
            <a:r>
              <a:rPr lang="en-US" sz="1200" kern="1200" dirty="0">
                <a:solidFill>
                  <a:schemeClr val="tx1"/>
                </a:solidFill>
                <a:effectLst/>
                <a:latin typeface="+mn-lt"/>
                <a:ea typeface="+mn-ea"/>
                <a:cs typeface="+mn-cs"/>
              </a:rPr>
              <a:t> new teacher in school  focus on obtaining an effective classroom management plan from the internet and applying to physical the class to improve students learning. Basing on the research on the classroom management plan, the student behavior management should be focused on a true, tested and highly approved philosophy</a:t>
            </a:r>
            <a:r>
              <a:rPr lang="en-US" sz="1200" kern="1200" baseline="0" dirty="0">
                <a:solidFill>
                  <a:schemeClr val="tx1"/>
                </a:solidFill>
                <a:effectLst/>
                <a:latin typeface="+mn-lt"/>
                <a:ea typeface="+mn-ea"/>
                <a:cs typeface="+mn-cs"/>
              </a:rPr>
              <a:t> (</a:t>
            </a:r>
            <a:r>
              <a:rPr lang="en-ZW" dirty="0"/>
              <a:t>Burden, 2020). </a:t>
            </a:r>
            <a:r>
              <a:rPr lang="en-US" sz="1200" kern="1200" dirty="0">
                <a:solidFill>
                  <a:schemeClr val="tx1"/>
                </a:solidFill>
                <a:effectLst/>
                <a:latin typeface="+mn-lt"/>
                <a:ea typeface="+mn-ea"/>
                <a:cs typeface="+mn-cs"/>
              </a:rPr>
              <a:t>Classroom management plan is focused on creating a safe and challenging atmosphere through engaging all students on established curriculum and allowing interaction among one another. the needs of the students are very crucial in classroom and meeting the needs of each student is vital for learning. </a:t>
            </a:r>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3</a:t>
            </a:fld>
            <a:endParaRPr lang="en-ZW"/>
          </a:p>
        </p:txBody>
      </p:sp>
    </p:spTree>
    <p:extLst>
      <p:ext uri="{BB962C8B-B14F-4D97-AF65-F5344CB8AC3E}">
        <p14:creationId xmlns:p14="http://schemas.microsoft.com/office/powerpoint/2010/main" val="2690186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Establishing talking attitudes in class and group discussion is essential to encourage student’s participation in class and obtain knowledge from one another. Through an effective classroom management plan, students are able to freely learn and earn respect as a teacher. </a:t>
            </a:r>
            <a:endParaRPr lang="en-ZW"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a teacher I focus on being patient with my students and engaging them on their personal matters outside the class to make them feel loved and cared for. By engaging such practice I intent at reducing the authoritative nature accrued to classes. I do not support or believe in forcing students to do things. I intent at motivating students to learn and maintain their interest through engaging curriculum. Engaging students on the class rules as well as the curriculum they intent to learn is vital to establishing an effective classroom management plan as the students will be motivated to engage in class activity.</a:t>
            </a:r>
            <a:endParaRPr lang="en-ZW" sz="1200" kern="1200" dirty="0">
              <a:solidFill>
                <a:schemeClr val="tx1"/>
              </a:solidFill>
              <a:effectLst/>
              <a:latin typeface="+mn-lt"/>
              <a:ea typeface="+mn-ea"/>
              <a:cs typeface="+mn-cs"/>
            </a:endParaRPr>
          </a:p>
          <a:p>
            <a:endParaRPr lang="en-ZW" dirty="0"/>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4</a:t>
            </a:fld>
            <a:endParaRPr lang="en-ZW"/>
          </a:p>
        </p:txBody>
      </p:sp>
    </p:spTree>
    <p:extLst>
      <p:ext uri="{BB962C8B-B14F-4D97-AF65-F5344CB8AC3E}">
        <p14:creationId xmlns:p14="http://schemas.microsoft.com/office/powerpoint/2010/main" val="4097006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class is a grade four with thirty students, it is a special school incorporating students with different abilities working together. The number of teachers employed at the  school are ten with special skills and training to handle different  students. It is important to establish a relationship between the students and teachers and their number to be proportional to meet the demands of the students. The arrangement ensure easy access of the student by the teachers to facilitate swift movements. The use of posters and charts in learning are critical, use of </a:t>
            </a:r>
            <a:r>
              <a:rPr lang="en-ZW" sz="1200" kern="1200" dirty="0">
                <a:solidFill>
                  <a:schemeClr val="tx1"/>
                </a:solidFill>
                <a:effectLst/>
                <a:latin typeface="+mn-lt"/>
                <a:ea typeface="+mn-ea"/>
                <a:cs typeface="+mn-cs"/>
              </a:rPr>
              <a:t>butcher paper and plenty of markers, coloured pencils and crafts items in which the students can create presentations. The students are equally encouraged to participate in drawing, singing and creative aspects of manufacturing aspects of watches. </a:t>
            </a: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5</a:t>
            </a:fld>
            <a:endParaRPr lang="en-ZW"/>
          </a:p>
        </p:txBody>
      </p:sp>
    </p:spTree>
    <p:extLst>
      <p:ext uri="{BB962C8B-B14F-4D97-AF65-F5344CB8AC3E}">
        <p14:creationId xmlns:p14="http://schemas.microsoft.com/office/powerpoint/2010/main" val="4096158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Establishing an effective classroom plan involves setting rules that describe the code of conduct and relationship between the teachers and students. Certain rules to be followed include listening and following instructions, raising hands before speaking in class or leaving the class to go out, observing classroom guidelines such as seating positions and observing the respect within teachers and students. Discouraging name calling among students, respecting the students to allow them respect other students. Following directions from teachers. Coming in class prepared and on time. Establishing class meeting to discuss the policies that are working and those not able to work following an open discussion. </a:t>
            </a:r>
            <a:endParaRPr lang="en-ZW" sz="1200" kern="1200" dirty="0">
              <a:solidFill>
                <a:schemeClr val="tx1"/>
              </a:solidFill>
              <a:effectLst/>
              <a:latin typeface="+mn-lt"/>
              <a:ea typeface="+mn-ea"/>
              <a:cs typeface="+mn-cs"/>
            </a:endParaRP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6</a:t>
            </a:fld>
            <a:endParaRPr lang="en-ZW"/>
          </a:p>
        </p:txBody>
      </p:sp>
    </p:spTree>
    <p:extLst>
      <p:ext uri="{BB962C8B-B14F-4D97-AF65-F5344CB8AC3E}">
        <p14:creationId xmlns:p14="http://schemas.microsoft.com/office/powerpoint/2010/main" val="22377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are often motivated by different things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depending on the value, needs, developmental stages and age. Rewards are added advantage students can get through following the rule established in class and consequences are as a result of violation of the rule. The possible rewards include positive reinforcement of the students. Majority of the students are mature and all it takes is a small reminder to get them back in line. The students some time require caring to remind them of whom they are and include them in decision making concerning their lives and actions</a:t>
            </a:r>
            <a:r>
              <a:rPr lang="en-US" sz="1200" kern="1200" baseline="0" dirty="0">
                <a:solidFill>
                  <a:schemeClr val="tx1"/>
                </a:solidFill>
                <a:effectLst/>
                <a:latin typeface="+mn-lt"/>
                <a:ea typeface="+mn-ea"/>
                <a:cs typeface="+mn-cs"/>
              </a:rPr>
              <a:t> (</a:t>
            </a:r>
            <a:r>
              <a:rPr lang="en-ZW" dirty="0"/>
              <a:t>Wigfield, &amp; Cambria, 2010). </a:t>
            </a:r>
            <a:r>
              <a:rPr lang="en-US" sz="1200" kern="1200" dirty="0">
                <a:solidFill>
                  <a:schemeClr val="tx1"/>
                </a:solidFill>
                <a:effectLst/>
                <a:latin typeface="+mn-lt"/>
                <a:ea typeface="+mn-ea"/>
                <a:cs typeface="+mn-cs"/>
              </a:rPr>
              <a:t> </a:t>
            </a:r>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7</a:t>
            </a:fld>
            <a:endParaRPr lang="en-ZW"/>
          </a:p>
        </p:txBody>
      </p:sp>
    </p:spTree>
    <p:extLst>
      <p:ext uri="{BB962C8B-B14F-4D97-AF65-F5344CB8AC3E}">
        <p14:creationId xmlns:p14="http://schemas.microsoft.com/office/powerpoint/2010/main" val="3264624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Maintaining consistency in the rules ensures following of the procedures and an effective learning platform. positive motivation through the use of rating via the five star ratings and gifts to encourage good behavior. Making positive phone calls and letters tom their parents serves as a motivating factor among the students. </a:t>
            </a:r>
            <a:endParaRPr lang="en-ZW"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consequences can include warning the students of their bad behavior, time out by asking them to step out of class for a given time and letter home that might describe the student bad habits.  </a:t>
            </a:r>
            <a:endParaRPr lang="en-ZW" sz="1200" kern="1200" dirty="0">
              <a:solidFill>
                <a:schemeClr val="tx1"/>
              </a:solidFill>
              <a:effectLst/>
              <a:latin typeface="+mn-lt"/>
              <a:ea typeface="+mn-ea"/>
              <a:cs typeface="+mn-cs"/>
            </a:endParaRPr>
          </a:p>
          <a:p>
            <a:endParaRPr lang="en-ZW" dirty="0"/>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8</a:t>
            </a:fld>
            <a:endParaRPr lang="en-ZW"/>
          </a:p>
        </p:txBody>
      </p:sp>
    </p:spTree>
    <p:extLst>
      <p:ext uri="{BB962C8B-B14F-4D97-AF65-F5344CB8AC3E}">
        <p14:creationId xmlns:p14="http://schemas.microsoft.com/office/powerpoint/2010/main" val="73189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class can establish an effective record system that provide students details such as student information, name, age and class. The various records can contain the grades of the students and performance in class with the history in class. The records can be stored in cupboards and computer systems that integrate system files and general student information. The</a:t>
            </a:r>
            <a:r>
              <a:rPr lang="en-US" sz="1200" kern="1200" baseline="0" dirty="0">
                <a:solidFill>
                  <a:schemeClr val="tx1"/>
                </a:solidFill>
                <a:effectLst/>
                <a:latin typeface="+mn-lt"/>
                <a:ea typeface="+mn-ea"/>
                <a:cs typeface="+mn-cs"/>
              </a:rPr>
              <a:t> use of registers can provide student data on class attendance and report card indicate the various performance.  Computers can be used to provide long term storage of data in addition to back ups on students financial and progress. </a:t>
            </a:r>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9</a:t>
            </a:fld>
            <a:endParaRPr lang="en-ZW"/>
          </a:p>
        </p:txBody>
      </p:sp>
    </p:spTree>
    <p:extLst>
      <p:ext uri="{BB962C8B-B14F-4D97-AF65-F5344CB8AC3E}">
        <p14:creationId xmlns:p14="http://schemas.microsoft.com/office/powerpoint/2010/main" val="3468742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sz="1200" kern="1200" dirty="0">
                <a:solidFill>
                  <a:schemeClr val="tx1"/>
                </a:solidFill>
                <a:effectLst/>
                <a:latin typeface="+mn-lt"/>
                <a:ea typeface="+mn-ea"/>
                <a:cs typeface="+mn-cs"/>
              </a:rPr>
              <a:t>The class might have different students with different abilities and challenges. It is vital to recognize certain short comings and different abilities of the students to develop a differentiated instruction to meet the needs of each student. This may include identifying the learning aids of the students such as using audio lessons and video presentation to meet the needs of the students who are either blind or dumb being students with special needs, the gifted students, struggling readers, students with different learning styles such the visual leaners and lastly English learners. The special needs students require repeated instructions or bold written commands for those with vision challenges and clarity. However the lesson modification should not aim at separating the students</a:t>
            </a:r>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10</a:t>
            </a:fld>
            <a:endParaRPr lang="en-ZW"/>
          </a:p>
        </p:txBody>
      </p:sp>
    </p:spTree>
    <p:extLst>
      <p:ext uri="{BB962C8B-B14F-4D97-AF65-F5344CB8AC3E}">
        <p14:creationId xmlns:p14="http://schemas.microsoft.com/office/powerpoint/2010/main" val="4121372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sz="1200" kern="1200" dirty="0">
                <a:solidFill>
                  <a:schemeClr val="tx1"/>
                </a:solidFill>
                <a:effectLst/>
                <a:latin typeface="+mn-lt"/>
                <a:ea typeface="+mn-ea"/>
                <a:cs typeface="+mn-cs"/>
              </a:rPr>
              <a:t>Some students require one-on –one attention from teachers in order to understand the strategies employed can include; play audio recording of different stories while allowing the students to read along to help on both auditory and visual learners, using learning apps to allow the students to work at their own pace, allowing students to pick their interested topics on their own, develop a scheme that encourage the higher level students to assist other students, allow other students to finish their assignments at home, use different timelines and deadlines in submitting assignments and assigning groups basing on strengths and areas that require improvement. In addition the use of short lessons and breaks can be used to improve learning outcome. </a:t>
            </a: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11</a:t>
            </a:fld>
            <a:endParaRPr lang="en-ZW"/>
          </a:p>
        </p:txBody>
      </p:sp>
    </p:spTree>
    <p:extLst>
      <p:ext uri="{BB962C8B-B14F-4D97-AF65-F5344CB8AC3E}">
        <p14:creationId xmlns:p14="http://schemas.microsoft.com/office/powerpoint/2010/main" val="2063965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W" sz="1200" kern="1200" dirty="0">
                <a:solidFill>
                  <a:schemeClr val="tx1"/>
                </a:solidFill>
                <a:effectLst/>
                <a:latin typeface="+mn-lt"/>
                <a:ea typeface="+mn-ea"/>
                <a:cs typeface="+mn-cs"/>
              </a:rPr>
              <a:t>Parent are essential in students learning and are often called to the school to assess the learning progress of the student either via phone or letter at time getting them is hard. Communication with the parents needs various criteria such as be warm such as maintain eye conduct and smiling when you meet the teachers in person, always be positive about the parent, establish trust by assuring them the topic of discussion is confidential, ensure you communicate more often, ask the parents question and listen to their answers and lastly avoid making assumptions to improve communication such as assuming that English is the parent native language. </a:t>
            </a: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12</a:t>
            </a:fld>
            <a:endParaRPr lang="en-ZW"/>
          </a:p>
        </p:txBody>
      </p:sp>
    </p:spTree>
    <p:extLst>
      <p:ext uri="{BB962C8B-B14F-4D97-AF65-F5344CB8AC3E}">
        <p14:creationId xmlns:p14="http://schemas.microsoft.com/office/powerpoint/2010/main" val="2456474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class is the center of learning and the surrounding within the class creates a good learning atmosphere. The arrangement of class is vital to encourage learning. The painting of the class is vibrant to encourage students to stay in class and adequate lighting to ensure good seeing and ventilation from the windows all are under consideration. Good floor with either carpets or tiles to ensure smoot movement of the teacher and students</a:t>
            </a:r>
            <a:r>
              <a:rPr lang="en-US" sz="1200" kern="1200" baseline="0" dirty="0">
                <a:solidFill>
                  <a:schemeClr val="tx1"/>
                </a:solidFill>
                <a:effectLst/>
                <a:latin typeface="+mn-lt"/>
                <a:ea typeface="+mn-ea"/>
                <a:cs typeface="+mn-cs"/>
              </a:rPr>
              <a:t> (</a:t>
            </a:r>
            <a:r>
              <a:rPr lang="en-ZW" dirty="0"/>
              <a:t>Stewart, 2012).</a:t>
            </a:r>
            <a:r>
              <a:rPr lang="en-US" sz="1200" kern="1200" dirty="0">
                <a:solidFill>
                  <a:schemeClr val="tx1"/>
                </a:solidFill>
                <a:effectLst/>
                <a:latin typeface="+mn-lt"/>
                <a:ea typeface="+mn-ea"/>
                <a:cs typeface="+mn-cs"/>
              </a:rPr>
              <a:t>The arrangement of chairs and desks are equally vital to ensure learning. The class focuses on round tables to allow students to see each other and engage in discussions. This sort of arrangements encourages effective participation of all students and teachers. There is effective eye contact among each student participating in the discussion as non of the students are allowed to sit behind another. </a:t>
            </a:r>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13</a:t>
            </a:fld>
            <a:endParaRPr lang="en-ZW"/>
          </a:p>
        </p:txBody>
      </p:sp>
    </p:spTree>
    <p:extLst>
      <p:ext uri="{BB962C8B-B14F-4D97-AF65-F5344CB8AC3E}">
        <p14:creationId xmlns:p14="http://schemas.microsoft.com/office/powerpoint/2010/main" val="123166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teachers desk located at the very back of class allows easy access to learning material and the student that need help during their work activity. </a:t>
            </a:r>
            <a:r>
              <a:rPr lang="en-US" sz="1200" kern="1200" dirty="0">
                <a:solidFill>
                  <a:schemeClr val="tx1"/>
                </a:solidFill>
                <a:effectLst/>
                <a:latin typeface="+mn-lt"/>
                <a:ea typeface="+mn-ea"/>
                <a:cs typeface="+mn-cs"/>
              </a:rPr>
              <a:t>I personally believe the round tables are effective to ensure active discussion and in turn, students are allowed to learn from one another.  </a:t>
            </a:r>
            <a:endParaRPr lang="en-ZW"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Reading material are equally important to the students. Fitting supplementary section of books at the corner of class will allow students to easily access the material and improve their learning. Installing computer are essential allow research among the students and in the presentations.</a:t>
            </a:r>
            <a:endParaRPr lang="en-ZW" sz="1200" kern="1200" dirty="0">
              <a:solidFill>
                <a:schemeClr val="tx1"/>
              </a:solidFill>
              <a:effectLst/>
              <a:latin typeface="+mn-lt"/>
              <a:ea typeface="+mn-ea"/>
              <a:cs typeface="+mn-cs"/>
            </a:endParaRPr>
          </a:p>
          <a:p>
            <a:endParaRPr lang="en-ZW" dirty="0"/>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14</a:t>
            </a:fld>
            <a:endParaRPr lang="en-ZW"/>
          </a:p>
        </p:txBody>
      </p:sp>
    </p:spTree>
    <p:extLst>
      <p:ext uri="{BB962C8B-B14F-4D97-AF65-F5344CB8AC3E}">
        <p14:creationId xmlns:p14="http://schemas.microsoft.com/office/powerpoint/2010/main" val="1319430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classroom management is vital to establish a learning environment where students can participate freely and feel safe. Creating a conducive environment involves interaction between both teachers and students to improve the general output. The most integral aspect of classroom management is creating a good relationship with the students and not behavior change. The students are highly motivated to succeed and achieve by setting high expectation.  Integration</a:t>
            </a:r>
            <a:r>
              <a:rPr lang="en-US" sz="1200" kern="1200" baseline="0" dirty="0">
                <a:solidFill>
                  <a:schemeClr val="tx1"/>
                </a:solidFill>
                <a:effectLst/>
                <a:latin typeface="+mn-lt"/>
                <a:ea typeface="+mn-ea"/>
                <a:cs typeface="+mn-cs"/>
              </a:rPr>
              <a:t> of the aspects of the layout of the classroom increases the ability to learn and the possible rewarding mechanism improves performance. </a:t>
            </a:r>
            <a:endParaRPr lang="en-ZW"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ZW" sz="1200" kern="1200" dirty="0">
              <a:solidFill>
                <a:schemeClr val="tx1"/>
              </a:solidFill>
              <a:effectLst/>
              <a:latin typeface="+mn-lt"/>
              <a:ea typeface="+mn-ea"/>
              <a:cs typeface="+mn-cs"/>
            </a:endParaRPr>
          </a:p>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15</a:t>
            </a:fld>
            <a:endParaRPr lang="en-ZW"/>
          </a:p>
        </p:txBody>
      </p:sp>
    </p:spTree>
    <p:extLst>
      <p:ext uri="{BB962C8B-B14F-4D97-AF65-F5344CB8AC3E}">
        <p14:creationId xmlns:p14="http://schemas.microsoft.com/office/powerpoint/2010/main" val="24148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16</a:t>
            </a:fld>
            <a:endParaRPr lang="en-ZW"/>
          </a:p>
        </p:txBody>
      </p:sp>
    </p:spTree>
    <p:extLst>
      <p:ext uri="{BB962C8B-B14F-4D97-AF65-F5344CB8AC3E}">
        <p14:creationId xmlns:p14="http://schemas.microsoft.com/office/powerpoint/2010/main" val="1419269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10"/>
          </p:nvPr>
        </p:nvSpPr>
        <p:spPr/>
        <p:txBody>
          <a:bodyPr/>
          <a:lstStyle/>
          <a:p>
            <a:fld id="{6873995A-861C-4154-8E8D-198F0AD0EE4C}" type="slidenum">
              <a:rPr lang="en-ZW" smtClean="0"/>
              <a:t>17</a:t>
            </a:fld>
            <a:endParaRPr lang="en-ZW"/>
          </a:p>
        </p:txBody>
      </p:sp>
    </p:spTree>
    <p:extLst>
      <p:ext uri="{BB962C8B-B14F-4D97-AF65-F5344CB8AC3E}">
        <p14:creationId xmlns:p14="http://schemas.microsoft.com/office/powerpoint/2010/main" val="77845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5757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1612840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33526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9AF080-077A-4D62-AD0B-BECAE9F50FBD}" type="datetimeFigureOut">
              <a:rPr lang="en-ZW" smtClean="0"/>
              <a:t>16/12/2020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3117883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9AF080-077A-4D62-AD0B-BECAE9F50FBD}" type="datetimeFigureOut">
              <a:rPr lang="en-ZW" smtClean="0"/>
              <a:t>16/12/2020</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7093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3"/>
          <p:cNvSpPr>
            <a:spLocks noGrp="1"/>
          </p:cNvSpPr>
          <p:nvPr>
            <p:ph type="ftr" sz="quarter" idx="11"/>
          </p:nvPr>
        </p:nvSpPr>
        <p:spPr/>
        <p:txBody>
          <a:bodyPr/>
          <a:lstStyle/>
          <a:p>
            <a:endParaRPr lang="en-ZW"/>
          </a:p>
        </p:txBody>
      </p:sp>
      <p:sp>
        <p:nvSpPr>
          <p:cNvPr id="6" name="Slide Number Placeholder 4"/>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3964357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2"/>
          <p:cNvSpPr>
            <a:spLocks noGrp="1"/>
          </p:cNvSpPr>
          <p:nvPr>
            <p:ph type="ftr" sz="quarter" idx="11"/>
          </p:nvPr>
        </p:nvSpPr>
        <p:spPr/>
        <p:txBody>
          <a:bodyPr/>
          <a:lstStyle/>
          <a:p>
            <a:endParaRPr lang="en-ZW"/>
          </a:p>
        </p:txBody>
      </p:sp>
      <p:sp>
        <p:nvSpPr>
          <p:cNvPr id="6" name="Slide Number Placeholder 3"/>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499337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5"/>
          <p:cNvSpPr>
            <a:spLocks noGrp="1"/>
          </p:cNvSpPr>
          <p:nvPr>
            <p:ph type="ftr" sz="quarter" idx="11"/>
          </p:nvPr>
        </p:nvSpPr>
        <p:spPr/>
        <p:txBody>
          <a:bodyPr/>
          <a:lstStyle/>
          <a:p>
            <a:endParaRPr lang="en-ZW"/>
          </a:p>
        </p:txBody>
      </p:sp>
      <p:sp>
        <p:nvSpPr>
          <p:cNvPr id="6" name="Slide Number Placeholder 6"/>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701280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9AF080-077A-4D62-AD0B-BECAE9F50FBD}" type="datetimeFigureOut">
              <a:rPr lang="en-ZW" smtClean="0"/>
              <a:t>16/12/2020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07218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9AF080-077A-4D62-AD0B-BECAE9F50FBD}" type="datetimeFigureOut">
              <a:rPr lang="en-ZW" smtClean="0"/>
              <a:t>16/12/2020</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622236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731644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607506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384891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4"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2294875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4"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1892857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1457092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9AF080-077A-4D62-AD0B-BECAE9F50FBD}" type="datetimeFigureOut">
              <a:rPr lang="en-ZW" smtClean="0"/>
              <a:t>16/12/2020</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9CF9BF05-A2E4-4911-A2AC-10F2730A3ACB}" type="slidenum">
              <a:rPr lang="en-ZW" smtClean="0"/>
              <a:t>‹#›</a:t>
            </a:fld>
            <a:endParaRPr lang="en-ZW"/>
          </a:p>
        </p:txBody>
      </p:sp>
    </p:spTree>
    <p:extLst>
      <p:ext uri="{BB962C8B-B14F-4D97-AF65-F5344CB8AC3E}">
        <p14:creationId xmlns:p14="http://schemas.microsoft.com/office/powerpoint/2010/main" val="1145109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59AF080-077A-4D62-AD0B-BECAE9F50FBD}" type="datetimeFigureOut">
              <a:rPr lang="en-ZW" smtClean="0"/>
              <a:t>16/12/2020</a:t>
            </a:fld>
            <a:endParaRPr lang="en-ZW"/>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ZW"/>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CF9BF05-A2E4-4911-A2AC-10F2730A3ACB}" type="slidenum">
              <a:rPr lang="en-ZW" smtClean="0"/>
              <a:t>‹#›</a:t>
            </a:fld>
            <a:endParaRPr lang="en-ZW"/>
          </a:p>
        </p:txBody>
      </p:sp>
    </p:spTree>
    <p:extLst>
      <p:ext uri="{BB962C8B-B14F-4D97-AF65-F5344CB8AC3E}">
        <p14:creationId xmlns:p14="http://schemas.microsoft.com/office/powerpoint/2010/main" val="3807080686"/>
      </p:ext>
    </p:extLst>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63826"/>
          </a:xfrm>
        </p:spPr>
        <p:txBody>
          <a:bodyPr>
            <a:normAutofit/>
          </a:bodyPr>
          <a:lstStyle/>
          <a:p>
            <a:pPr algn="ctr">
              <a:lnSpc>
                <a:spcPct val="200000"/>
              </a:lnSpc>
            </a:pPr>
            <a:r>
              <a:rPr lang="en-US" sz="2000" b="1" dirty="0">
                <a:latin typeface="Times New Roman" panose="02020603050405020304" pitchFamily="18" charset="0"/>
                <a:cs typeface="Times New Roman" panose="02020603050405020304" pitchFamily="18" charset="0"/>
              </a:rPr>
              <a:t>Classroom Management Plan</a:t>
            </a:r>
            <a:br>
              <a:rPr lang="en-ZW"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Students name:</a:t>
            </a:r>
            <a:br>
              <a:rPr lang="en-ZW"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Professor’s name:</a:t>
            </a:r>
            <a:br>
              <a:rPr lang="en-ZW"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Institution of affiliation:</a:t>
            </a:r>
            <a:br>
              <a:rPr lang="en-ZW"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Course:</a:t>
            </a:r>
            <a:br>
              <a:rPr lang="en-ZW"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Date:</a:t>
            </a:r>
            <a:br>
              <a:rPr lang="en-ZW" sz="2000" dirty="0">
                <a:latin typeface="Times New Roman" panose="02020603050405020304" pitchFamily="18" charset="0"/>
                <a:cs typeface="Times New Roman" panose="02020603050405020304" pitchFamily="18" charset="0"/>
              </a:rPr>
            </a:br>
            <a:endParaRPr lang="en-ZW"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3445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sz="2200" dirty="0">
                <a:latin typeface="Times New Roman" panose="02020603050405020304" pitchFamily="18" charset="0"/>
                <a:cs typeface="Times New Roman" panose="02020603050405020304" pitchFamily="18" charset="0"/>
              </a:rPr>
              <a:t>Introduction</a:t>
            </a:r>
            <a:r>
              <a:rPr lang="en-US" dirty="0"/>
              <a:t> </a:t>
            </a:r>
            <a:endParaRPr lang="en-ZW" dirty="0"/>
          </a:p>
        </p:txBody>
      </p:sp>
      <p:sp>
        <p:nvSpPr>
          <p:cNvPr id="3" name="Subtitle 2"/>
          <p:cNvSpPr>
            <a:spLocks noGrp="1"/>
          </p:cNvSpPr>
          <p:nvPr>
            <p:ph sz="half" idx="1"/>
          </p:nvPr>
        </p:nvSpPr>
        <p:spPr>
          <a:xfrm>
            <a:off x="677334" y="2160588"/>
            <a:ext cx="6637866" cy="4461437"/>
          </a:xfrm>
        </p:spPr>
        <p:txBody>
          <a:bodyPr>
            <a:noAutofit/>
          </a:bodyPr>
          <a:lstStyle/>
          <a:p>
            <a:pPr algn="l">
              <a:lnSpc>
                <a:spcPct val="200000"/>
              </a:lnSpc>
            </a:pPr>
            <a:r>
              <a:rPr lang="en-US" sz="1600" dirty="0">
                <a:latin typeface="Times New Roman" panose="02020603050405020304" pitchFamily="18" charset="0"/>
                <a:cs typeface="Times New Roman" panose="02020603050405020304" pitchFamily="18" charset="0"/>
              </a:rPr>
              <a:t>Classroom is defined as a learning place where students and adults gather to obtain information and knowledge. </a:t>
            </a:r>
          </a:p>
          <a:p>
            <a:pPr algn="l">
              <a:lnSpc>
                <a:spcPct val="200000"/>
              </a:lnSpc>
            </a:pPr>
            <a:r>
              <a:rPr lang="en-US" sz="1600" dirty="0">
                <a:latin typeface="Times New Roman" panose="02020603050405020304" pitchFamily="18" charset="0"/>
                <a:cs typeface="Times New Roman" panose="02020603050405020304" pitchFamily="18" charset="0"/>
              </a:rPr>
              <a:t>Classroom management plan are a combination of procedures employed in class to hold students accountable for misbehavior without either</a:t>
            </a:r>
          </a:p>
          <a:p>
            <a:pPr algn="l">
              <a:lnSpc>
                <a:spcPct val="200000"/>
              </a:lnSpc>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 yelling, scolding or lecturing the students</a:t>
            </a:r>
          </a:p>
          <a:p>
            <a:pPr algn="l">
              <a:lnSpc>
                <a:spcPct val="200000"/>
              </a:lnSpc>
            </a:pPr>
            <a:r>
              <a:rPr lang="en-US" sz="1600" dirty="0">
                <a:latin typeface="Times New Roman" panose="02020603050405020304" pitchFamily="18" charset="0"/>
                <a:cs typeface="Times New Roman" panose="02020603050405020304" pitchFamily="18" charset="0"/>
              </a:rPr>
              <a:t>prevent behavior problems by integrating all students to meet their needs.</a:t>
            </a:r>
          </a:p>
          <a:p>
            <a:pPr algn="l">
              <a:lnSpc>
                <a:spcPct val="200000"/>
              </a:lnSpc>
            </a:pPr>
            <a:r>
              <a:rPr lang="en-US" sz="1600" dirty="0">
                <a:latin typeface="Times New Roman" panose="02020603050405020304" pitchFamily="18" charset="0"/>
                <a:cs typeface="Times New Roman" panose="02020603050405020304" pitchFamily="18" charset="0"/>
              </a:rPr>
              <a:t>It reduces friction and resentment among the students found to be out of order </a:t>
            </a:r>
            <a:endParaRPr lang="en-ZW" sz="1600" b="1"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82A1838C-E865-4A6A-BA7E-90BBB05EF70C}"/>
              </a:ext>
            </a:extLst>
          </p:cNvPr>
          <p:cNvSpPr>
            <a:spLocks noGrp="1"/>
          </p:cNvSpPr>
          <p:nvPr>
            <p:ph sz="half" idx="2"/>
          </p:nvPr>
        </p:nvSpPr>
        <p:spPr>
          <a:xfrm>
            <a:off x="7759288" y="1930401"/>
            <a:ext cx="3755377" cy="4110962"/>
          </a:xfrm>
        </p:spPr>
        <p:txBody>
          <a:bodyPr>
            <a:normAutofit/>
          </a:bodyPr>
          <a:lstStyle/>
          <a:p>
            <a:endParaRPr lang="en-US" dirty="0"/>
          </a:p>
        </p:txBody>
      </p:sp>
      <p:pic>
        <p:nvPicPr>
          <p:cNvPr id="4" name="Picture 3"/>
          <p:cNvPicPr>
            <a:picLocks noChangeAspect="1"/>
          </p:cNvPicPr>
          <p:nvPr/>
        </p:nvPicPr>
        <p:blipFill>
          <a:blip r:embed="rId3"/>
          <a:stretch>
            <a:fillRect/>
          </a:stretch>
        </p:blipFill>
        <p:spPr>
          <a:xfrm>
            <a:off x="7759289" y="1930400"/>
            <a:ext cx="3755377" cy="3709269"/>
          </a:xfrm>
          <a:prstGeom prst="rect">
            <a:avLst/>
          </a:prstGeom>
        </p:spPr>
      </p:pic>
    </p:spTree>
    <p:extLst>
      <p:ext uri="{BB962C8B-B14F-4D97-AF65-F5344CB8AC3E}">
        <p14:creationId xmlns:p14="http://schemas.microsoft.com/office/powerpoint/2010/main" val="2138825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0714"/>
          </a:xfrm>
        </p:spPr>
        <p:txBody>
          <a:bodyPr>
            <a:normAutofit fontScale="90000"/>
          </a:bodyPr>
          <a:lstStyle/>
          <a:p>
            <a:pPr>
              <a:lnSpc>
                <a:spcPct val="200000"/>
              </a:lnSpc>
            </a:pPr>
            <a:r>
              <a:rPr lang="en-US" sz="2200" dirty="0">
                <a:latin typeface="Times New Roman" panose="02020603050405020304" pitchFamily="18" charset="0"/>
                <a:cs typeface="Times New Roman" panose="02020603050405020304" pitchFamily="18" charset="0"/>
              </a:rPr>
              <a:t>Philosophy of classroom management</a:t>
            </a:r>
            <a:br>
              <a:rPr lang="en-ZW" dirty="0"/>
            </a:br>
            <a:endParaRPr lang="en-ZW" dirty="0"/>
          </a:p>
        </p:txBody>
      </p:sp>
      <p:sp>
        <p:nvSpPr>
          <p:cNvPr id="3" name="Content Placeholder 2"/>
          <p:cNvSpPr>
            <a:spLocks noGrp="1"/>
          </p:cNvSpPr>
          <p:nvPr>
            <p:ph sz="half" idx="1"/>
          </p:nvPr>
        </p:nvSpPr>
        <p:spPr>
          <a:xfrm>
            <a:off x="1" y="1480314"/>
            <a:ext cx="7328452" cy="5251790"/>
          </a:xfrm>
        </p:spPr>
        <p:txBody>
          <a:bodyPr>
            <a:noAutofit/>
          </a:bodyPr>
          <a:lstStyle/>
          <a:p>
            <a:pPr>
              <a:lnSpc>
                <a:spcPct val="200000"/>
              </a:lnSpc>
            </a:pPr>
            <a:r>
              <a:rPr lang="en-US" dirty="0">
                <a:latin typeface="Times New Roman" panose="02020603050405020304" pitchFamily="18" charset="0"/>
                <a:cs typeface="Times New Roman" panose="02020603050405020304" pitchFamily="18" charset="0"/>
              </a:rPr>
              <a:t>Beliefs and principles set to guide the students conduct at every routine performed in class.</a:t>
            </a:r>
          </a:p>
          <a:p>
            <a:pPr>
              <a:lnSpc>
                <a:spcPct val="200000"/>
              </a:lnSpc>
            </a:pPr>
            <a:r>
              <a:rPr lang="en-US" dirty="0">
                <a:latin typeface="Times New Roman" panose="02020603050405020304" pitchFamily="18" charset="0"/>
                <a:cs typeface="Times New Roman" panose="02020603050405020304" pitchFamily="18" charset="0"/>
              </a:rPr>
              <a:t>Set rules and standards to ensure a productive class environment to govern  student learning. </a:t>
            </a:r>
          </a:p>
          <a:p>
            <a:pPr>
              <a:lnSpc>
                <a:spcPct val="200000"/>
              </a:lnSpc>
            </a:pPr>
            <a:r>
              <a:rPr lang="en-US" dirty="0">
                <a:latin typeface="Times New Roman" panose="02020603050405020304" pitchFamily="18" charset="0"/>
                <a:cs typeface="Times New Roman" panose="02020603050405020304" pitchFamily="18" charset="0"/>
              </a:rPr>
              <a:t>The student behavior management should be focused on a true, tested and highly approved philosophy. </a:t>
            </a:r>
          </a:p>
          <a:p>
            <a:pPr>
              <a:lnSpc>
                <a:spcPct val="200000"/>
              </a:lnSpc>
            </a:pPr>
            <a:r>
              <a:rPr lang="en-US" dirty="0">
                <a:latin typeface="Times New Roman" panose="02020603050405020304" pitchFamily="18" charset="0"/>
                <a:cs typeface="Times New Roman" panose="02020603050405020304" pitchFamily="18" charset="0"/>
              </a:rPr>
              <a:t>Creates  a safe and challenging atmosphere through engaging all students on established curriculum and allowing interaction among students </a:t>
            </a:r>
          </a:p>
          <a:p>
            <a:endParaRPr lang="en-ZW" dirty="0"/>
          </a:p>
        </p:txBody>
      </p:sp>
      <p:sp>
        <p:nvSpPr>
          <p:cNvPr id="5" name="Content Placeholder 4">
            <a:extLst>
              <a:ext uri="{FF2B5EF4-FFF2-40B4-BE49-F238E27FC236}">
                <a16:creationId xmlns:a16="http://schemas.microsoft.com/office/drawing/2014/main" id="{330B3B90-B44A-4DDD-BCF0-29211C923ACC}"/>
              </a:ext>
            </a:extLst>
          </p:cNvPr>
          <p:cNvSpPr>
            <a:spLocks noGrp="1"/>
          </p:cNvSpPr>
          <p:nvPr>
            <p:ph sz="half" idx="2"/>
          </p:nvPr>
        </p:nvSpPr>
        <p:spPr>
          <a:xfrm>
            <a:off x="7670042" y="1651817"/>
            <a:ext cx="4243662" cy="4218039"/>
          </a:xfrm>
        </p:spPr>
        <p:txBody>
          <a:bodyPr>
            <a:normAutofit/>
          </a:bodyPr>
          <a:lstStyle/>
          <a:p>
            <a:endParaRPr lang="en-US" dirty="0"/>
          </a:p>
        </p:txBody>
      </p:sp>
      <p:pic>
        <p:nvPicPr>
          <p:cNvPr id="4" name="Picture 3"/>
          <p:cNvPicPr>
            <a:picLocks noChangeAspect="1"/>
          </p:cNvPicPr>
          <p:nvPr/>
        </p:nvPicPr>
        <p:blipFill>
          <a:blip r:embed="rId3"/>
          <a:stretch>
            <a:fillRect/>
          </a:stretch>
        </p:blipFill>
        <p:spPr>
          <a:xfrm>
            <a:off x="7670042" y="1651818"/>
            <a:ext cx="4243662" cy="4218039"/>
          </a:xfrm>
          <a:prstGeom prst="rect">
            <a:avLst/>
          </a:prstGeom>
        </p:spPr>
      </p:pic>
    </p:spTree>
    <p:extLst>
      <p:ext uri="{BB962C8B-B14F-4D97-AF65-F5344CB8AC3E}">
        <p14:creationId xmlns:p14="http://schemas.microsoft.com/office/powerpoint/2010/main" val="201909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 </a:t>
            </a:r>
            <a:endParaRPr lang="en-ZW" dirty="0"/>
          </a:p>
        </p:txBody>
      </p:sp>
      <p:sp>
        <p:nvSpPr>
          <p:cNvPr id="3" name="Content Placeholder 2"/>
          <p:cNvSpPr>
            <a:spLocks noGrp="1"/>
          </p:cNvSpPr>
          <p:nvPr>
            <p:ph idx="1"/>
          </p:nvPr>
        </p:nvSpPr>
        <p:spPr>
          <a:xfrm>
            <a:off x="677334" y="1391479"/>
            <a:ext cx="8596668" cy="4982818"/>
          </a:xfrm>
        </p:spPr>
        <p:txBody>
          <a:bodyPr>
            <a:noAutofit/>
          </a:bodyPr>
          <a:lstStyle/>
          <a:p>
            <a:pPr>
              <a:lnSpc>
                <a:spcPct val="200000"/>
              </a:lnSpc>
            </a:pPr>
            <a:r>
              <a:rPr lang="en-US" sz="2000" dirty="0">
                <a:latin typeface="Times New Roman" panose="02020603050405020304" pitchFamily="18" charset="0"/>
                <a:cs typeface="Times New Roman" panose="02020603050405020304" pitchFamily="18" charset="0"/>
              </a:rPr>
              <a:t>Discussion forums </a:t>
            </a:r>
          </a:p>
          <a:p>
            <a:pPr>
              <a:lnSpc>
                <a:spcPct val="200000"/>
              </a:lnSpc>
            </a:pPr>
            <a:r>
              <a:rPr lang="en-US" sz="2000" dirty="0">
                <a:latin typeface="Times New Roman" panose="02020603050405020304" pitchFamily="18" charset="0"/>
                <a:cs typeface="Times New Roman" panose="02020603050405020304" pitchFamily="18" charset="0"/>
              </a:rPr>
              <a:t>Free will of the students to perform better </a:t>
            </a:r>
          </a:p>
          <a:p>
            <a:pPr>
              <a:lnSpc>
                <a:spcPct val="200000"/>
              </a:lnSpc>
            </a:pPr>
            <a:r>
              <a:rPr lang="en-US" sz="2000" dirty="0">
                <a:latin typeface="Times New Roman" panose="02020603050405020304" pitchFamily="18" charset="0"/>
                <a:cs typeface="Times New Roman" panose="02020603050405020304" pitchFamily="18" charset="0"/>
              </a:rPr>
              <a:t>Respecting students to allow them to self respect you </a:t>
            </a:r>
          </a:p>
          <a:p>
            <a:pPr>
              <a:lnSpc>
                <a:spcPct val="200000"/>
              </a:lnSpc>
            </a:pPr>
            <a:r>
              <a:rPr lang="en-US" sz="2000" dirty="0">
                <a:latin typeface="Times New Roman" panose="02020603050405020304" pitchFamily="18" charset="0"/>
                <a:cs typeface="Times New Roman" panose="02020603050405020304" pitchFamily="18" charset="0"/>
              </a:rPr>
              <a:t>Getting involved with personal issues </a:t>
            </a:r>
          </a:p>
          <a:p>
            <a:pPr>
              <a:lnSpc>
                <a:spcPct val="200000"/>
              </a:lnSpc>
            </a:pPr>
            <a:r>
              <a:rPr lang="en-US" sz="2000" dirty="0">
                <a:latin typeface="Times New Roman" panose="02020603050405020304" pitchFamily="18" charset="0"/>
                <a:cs typeface="Times New Roman" panose="02020603050405020304" pitchFamily="18" charset="0"/>
              </a:rPr>
              <a:t>Following rules and curriculum </a:t>
            </a:r>
          </a:p>
          <a:p>
            <a:pPr>
              <a:lnSpc>
                <a:spcPct val="200000"/>
              </a:lnSpc>
            </a:pPr>
            <a:r>
              <a:rPr lang="en-US" sz="2000" dirty="0">
                <a:latin typeface="Times New Roman" panose="02020603050405020304" pitchFamily="18" charset="0"/>
                <a:cs typeface="Times New Roman" panose="02020603050405020304" pitchFamily="18" charset="0"/>
              </a:rPr>
              <a:t>Providing motivation to do better </a:t>
            </a:r>
            <a:endParaRPr lang="en-ZW"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888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Times New Roman" panose="02020603050405020304" pitchFamily="18" charset="0"/>
                <a:cs typeface="Times New Roman" panose="02020603050405020304" pitchFamily="18" charset="0"/>
              </a:rPr>
              <a:t>Class description (grade level, type of school, number of students, any other relevant data)</a:t>
            </a:r>
            <a:br>
              <a:rPr lang="en-ZW" sz="3200" dirty="0">
                <a:latin typeface="Times New Roman" panose="02020603050405020304" pitchFamily="18" charset="0"/>
                <a:cs typeface="Times New Roman" panose="02020603050405020304" pitchFamily="18" charset="0"/>
              </a:rPr>
            </a:br>
            <a:endParaRPr lang="en-ZW"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2160589"/>
            <a:ext cx="5546485" cy="3880772"/>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Grade four students </a:t>
            </a:r>
          </a:p>
          <a:p>
            <a:pPr>
              <a:lnSpc>
                <a:spcPct val="200000"/>
              </a:lnSpc>
            </a:pPr>
            <a:r>
              <a:rPr lang="en-US" sz="2000" dirty="0">
                <a:latin typeface="Times New Roman" panose="02020603050405020304" pitchFamily="18" charset="0"/>
                <a:cs typeface="Times New Roman" panose="02020603050405020304" pitchFamily="18" charset="0"/>
              </a:rPr>
              <a:t>Thirty students wit different abilities </a:t>
            </a:r>
          </a:p>
          <a:p>
            <a:pPr>
              <a:lnSpc>
                <a:spcPct val="200000"/>
              </a:lnSpc>
            </a:pPr>
            <a:r>
              <a:rPr lang="en-US" sz="2000" dirty="0">
                <a:latin typeface="Times New Roman" panose="02020603050405020304" pitchFamily="18" charset="0"/>
                <a:cs typeface="Times New Roman" panose="02020603050405020304" pitchFamily="18" charset="0"/>
              </a:rPr>
              <a:t>Ten trained teachers </a:t>
            </a:r>
          </a:p>
          <a:p>
            <a:pPr>
              <a:lnSpc>
                <a:spcPct val="200000"/>
              </a:lnSpc>
            </a:pPr>
            <a:r>
              <a:rPr lang="en-US" sz="2000" dirty="0">
                <a:latin typeface="Times New Roman" panose="02020603050405020304" pitchFamily="18" charset="0"/>
                <a:cs typeface="Times New Roman" panose="02020603050405020304" pitchFamily="18" charset="0"/>
              </a:rPr>
              <a:t>Use of posters and charts </a:t>
            </a:r>
          </a:p>
          <a:p>
            <a:endParaRPr lang="en-US" sz="2000" dirty="0"/>
          </a:p>
          <a:p>
            <a:endParaRPr lang="en-ZW" sz="2000" dirty="0"/>
          </a:p>
        </p:txBody>
      </p:sp>
      <p:sp>
        <p:nvSpPr>
          <p:cNvPr id="5" name="Content Placeholder 4">
            <a:extLst>
              <a:ext uri="{FF2B5EF4-FFF2-40B4-BE49-F238E27FC236}">
                <a16:creationId xmlns:a16="http://schemas.microsoft.com/office/drawing/2014/main" id="{75950A77-D233-4F20-B3C4-D208C3C09ED9}"/>
              </a:ext>
            </a:extLst>
          </p:cNvPr>
          <p:cNvSpPr>
            <a:spLocks noGrp="1"/>
          </p:cNvSpPr>
          <p:nvPr>
            <p:ph sz="half" idx="2"/>
          </p:nvPr>
        </p:nvSpPr>
        <p:spPr>
          <a:xfrm>
            <a:off x="6888074" y="2330146"/>
            <a:ext cx="4626591" cy="3880772"/>
          </a:xfrm>
        </p:spPr>
        <p:txBody>
          <a:bodyPr/>
          <a:lstStyle/>
          <a:p>
            <a:endParaRPr lang="en-US" dirty="0"/>
          </a:p>
        </p:txBody>
      </p:sp>
      <p:pic>
        <p:nvPicPr>
          <p:cNvPr id="4" name="Picture 3"/>
          <p:cNvPicPr>
            <a:picLocks noChangeAspect="1"/>
          </p:cNvPicPr>
          <p:nvPr/>
        </p:nvPicPr>
        <p:blipFill>
          <a:blip r:embed="rId3"/>
          <a:stretch>
            <a:fillRect/>
          </a:stretch>
        </p:blipFill>
        <p:spPr>
          <a:xfrm>
            <a:off x="6888074" y="2341231"/>
            <a:ext cx="4626591" cy="3700130"/>
          </a:xfrm>
          <a:prstGeom prst="rect">
            <a:avLst/>
          </a:prstGeom>
        </p:spPr>
      </p:pic>
    </p:spTree>
    <p:extLst>
      <p:ext uri="{BB962C8B-B14F-4D97-AF65-F5344CB8AC3E}">
        <p14:creationId xmlns:p14="http://schemas.microsoft.com/office/powerpoint/2010/main" val="152133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491" y="216845"/>
            <a:ext cx="10515600" cy="994118"/>
          </a:xfrm>
        </p:spPr>
        <p:txBody>
          <a:bodyPr>
            <a:normAutofit fontScale="90000"/>
          </a:bodyPr>
          <a:lstStyle/>
          <a:p>
            <a:r>
              <a:rPr lang="en-ZW" dirty="0"/>
              <a:t>Classroom Rules</a:t>
            </a:r>
            <a:br>
              <a:rPr lang="en-ZW" dirty="0"/>
            </a:br>
            <a:endParaRPr lang="en-ZW" dirty="0"/>
          </a:p>
        </p:txBody>
      </p:sp>
      <p:sp>
        <p:nvSpPr>
          <p:cNvPr id="3" name="Content Placeholder 2"/>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Listening and following instructions</a:t>
            </a:r>
          </a:p>
          <a:p>
            <a:r>
              <a:rPr lang="en-US" sz="2000" dirty="0">
                <a:latin typeface="Times New Roman" panose="02020603050405020304" pitchFamily="18" charset="0"/>
                <a:cs typeface="Times New Roman" panose="02020603050405020304" pitchFamily="18" charset="0"/>
              </a:rPr>
              <a:t>raising hands before speaking </a:t>
            </a:r>
          </a:p>
          <a:p>
            <a:r>
              <a:rPr lang="en-US" sz="2000" dirty="0">
                <a:latin typeface="Times New Roman" panose="02020603050405020304" pitchFamily="18" charset="0"/>
                <a:cs typeface="Times New Roman" panose="02020603050405020304" pitchFamily="18" charset="0"/>
              </a:rPr>
              <a:t>observing classroom guidelines such as seating positions</a:t>
            </a:r>
          </a:p>
          <a:p>
            <a:r>
              <a:rPr lang="en-US" sz="2000" dirty="0">
                <a:latin typeface="Times New Roman" panose="02020603050405020304" pitchFamily="18" charset="0"/>
                <a:cs typeface="Times New Roman" panose="02020603050405020304" pitchFamily="18" charset="0"/>
              </a:rPr>
              <a:t>Use of polite language </a:t>
            </a:r>
          </a:p>
          <a:p>
            <a:r>
              <a:rPr lang="en-US" sz="2000" dirty="0">
                <a:latin typeface="Times New Roman" panose="02020603050405020304" pitchFamily="18" charset="0"/>
                <a:cs typeface="Times New Roman" panose="02020603050405020304" pitchFamily="18" charset="0"/>
              </a:rPr>
              <a:t>Discussing policies </a:t>
            </a:r>
          </a:p>
          <a:p>
            <a:r>
              <a:rPr lang="en-US" sz="2000" dirty="0">
                <a:latin typeface="Times New Roman" panose="02020603050405020304" pitchFamily="18" charset="0"/>
                <a:cs typeface="Times New Roman" panose="02020603050405020304" pitchFamily="18" charset="0"/>
              </a:rPr>
              <a:t>Punctual on reporting time </a:t>
            </a:r>
            <a:endParaRPr lang="en-ZW"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206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649"/>
            <a:ext cx="10515600" cy="1256727"/>
          </a:xfrm>
        </p:spPr>
        <p:txBody>
          <a:bodyPr>
            <a:normAutofit fontScale="90000"/>
          </a:bodyPr>
          <a:lstStyle/>
          <a:p>
            <a:pPr>
              <a:lnSpc>
                <a:spcPct val="200000"/>
              </a:lnSpc>
            </a:pPr>
            <a:r>
              <a:rPr lang="en-US" sz="2200" dirty="0">
                <a:latin typeface="Times New Roman" panose="02020603050405020304" pitchFamily="18" charset="0"/>
                <a:cs typeface="Times New Roman" panose="02020603050405020304" pitchFamily="18" charset="0"/>
              </a:rPr>
              <a:t>Rewards and </a:t>
            </a:r>
            <a:r>
              <a:rPr lang="en-US" sz="3600" dirty="0">
                <a:latin typeface="Times New Roman" panose="02020603050405020304" pitchFamily="18" charset="0"/>
                <a:cs typeface="Times New Roman" panose="02020603050405020304" pitchFamily="18" charset="0"/>
              </a:rPr>
              <a:t>consequences</a:t>
            </a:r>
            <a:r>
              <a:rPr lang="en-US" sz="2200" dirty="0">
                <a:latin typeface="Times New Roman" panose="02020603050405020304" pitchFamily="18" charset="0"/>
                <a:cs typeface="Times New Roman" panose="02020603050405020304" pitchFamily="18" charset="0"/>
              </a:rPr>
              <a:t>  </a:t>
            </a:r>
            <a:br>
              <a:rPr lang="en-ZW" dirty="0"/>
            </a:br>
            <a:endParaRPr lang="en-ZW" dirty="0"/>
          </a:p>
        </p:txBody>
      </p:sp>
      <p:sp>
        <p:nvSpPr>
          <p:cNvPr id="3" name="Content Placeholder 2"/>
          <p:cNvSpPr>
            <a:spLocks noGrp="1"/>
          </p:cNvSpPr>
          <p:nvPr>
            <p:ph idx="1"/>
          </p:nvPr>
        </p:nvSpPr>
        <p:spPr>
          <a:xfrm>
            <a:off x="1101404" y="1871675"/>
            <a:ext cx="5418666" cy="3880773"/>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Positive rewards</a:t>
            </a:r>
          </a:p>
          <a:p>
            <a:pPr>
              <a:lnSpc>
                <a:spcPct val="200000"/>
              </a:lnSpc>
            </a:pPr>
            <a:r>
              <a:rPr lang="en-US" sz="2000" dirty="0">
                <a:latin typeface="Times New Roman" panose="02020603050405020304" pitchFamily="18" charset="0"/>
                <a:cs typeface="Times New Roman" panose="02020603050405020304" pitchFamily="18" charset="0"/>
              </a:rPr>
              <a:t>Positive reinforcement </a:t>
            </a:r>
          </a:p>
          <a:p>
            <a:pPr>
              <a:lnSpc>
                <a:spcPct val="200000"/>
              </a:lnSpc>
            </a:pPr>
            <a:r>
              <a:rPr lang="en-US" sz="2000" dirty="0">
                <a:latin typeface="Times New Roman" panose="02020603050405020304" pitchFamily="18" charset="0"/>
                <a:cs typeface="Times New Roman" panose="02020603050405020304" pitchFamily="18" charset="0"/>
              </a:rPr>
              <a:t>Reminders </a:t>
            </a:r>
          </a:p>
          <a:p>
            <a:pPr>
              <a:lnSpc>
                <a:spcPct val="200000"/>
              </a:lnSpc>
            </a:pPr>
            <a:r>
              <a:rPr lang="en-US" sz="2000" dirty="0">
                <a:latin typeface="Times New Roman" panose="02020603050405020304" pitchFamily="18" charset="0"/>
                <a:cs typeface="Times New Roman" panose="02020603050405020304" pitchFamily="18" charset="0"/>
              </a:rPr>
              <a:t>Positive rating </a:t>
            </a:r>
          </a:p>
        </p:txBody>
      </p:sp>
      <p:pic>
        <p:nvPicPr>
          <p:cNvPr id="1026" name="Picture 2" descr="Importance of Positive Reinforcement | Flexi Personnel">
            <a:extLst>
              <a:ext uri="{FF2B5EF4-FFF2-40B4-BE49-F238E27FC236}">
                <a16:creationId xmlns:a16="http://schemas.microsoft.com/office/drawing/2014/main" id="{4B5780B0-7386-48E1-8DF1-772CCC0322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1057" y="1280410"/>
            <a:ext cx="3780183" cy="253165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hat's Your Positive to Negative Reinforcement Ratio?">
            <a:extLst>
              <a:ext uri="{FF2B5EF4-FFF2-40B4-BE49-F238E27FC236}">
                <a16:creationId xmlns:a16="http://schemas.microsoft.com/office/drawing/2014/main" id="{B937758C-C8E0-4DD6-869E-A75324CBAE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536" y="3989390"/>
            <a:ext cx="4045224" cy="2359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589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 </a:t>
            </a:r>
            <a:endParaRPr lang="en-ZW" dirty="0"/>
          </a:p>
        </p:txBody>
      </p:sp>
      <p:sp>
        <p:nvSpPr>
          <p:cNvPr id="3" name="Content Placeholder 2"/>
          <p:cNvSpPr>
            <a:spLocks noGrp="1"/>
          </p:cNvSpPr>
          <p:nvPr>
            <p:ph sz="half" idx="1"/>
          </p:nvPr>
        </p:nvSpPr>
        <p:spPr/>
        <p:txBody>
          <a:bodyPr/>
          <a:lstStyle/>
          <a:p>
            <a:pPr marL="0" indent="0" algn="ctr">
              <a:buNone/>
            </a:pPr>
            <a:r>
              <a:rPr lang="en-US" dirty="0">
                <a:latin typeface="Times New Roman" panose="02020603050405020304" pitchFamily="18" charset="0"/>
                <a:cs typeface="Times New Roman" panose="02020603050405020304" pitchFamily="18" charset="0"/>
              </a:rPr>
              <a:t>Consequences </a:t>
            </a:r>
          </a:p>
          <a:p>
            <a:pPr>
              <a:lnSpc>
                <a:spcPct val="200000"/>
              </a:lnSpc>
            </a:pPr>
            <a:r>
              <a:rPr lang="en-US" dirty="0"/>
              <a:t> </a:t>
            </a:r>
            <a:r>
              <a:rPr lang="en-US" sz="2000" dirty="0">
                <a:latin typeface="Times New Roman" panose="02020603050405020304" pitchFamily="18" charset="0"/>
                <a:cs typeface="Times New Roman" panose="02020603050405020304" pitchFamily="18" charset="0"/>
              </a:rPr>
              <a:t>warning </a:t>
            </a:r>
          </a:p>
          <a:p>
            <a:pPr>
              <a:lnSpc>
                <a:spcPct val="200000"/>
              </a:lnSpc>
            </a:pPr>
            <a:r>
              <a:rPr lang="en-US" sz="2000" dirty="0">
                <a:latin typeface="Times New Roman" panose="02020603050405020304" pitchFamily="18" charset="0"/>
                <a:cs typeface="Times New Roman" panose="02020603050405020304" pitchFamily="18" charset="0"/>
              </a:rPr>
              <a:t>Time out </a:t>
            </a:r>
          </a:p>
          <a:p>
            <a:pPr>
              <a:lnSpc>
                <a:spcPct val="200000"/>
              </a:lnSpc>
            </a:pPr>
            <a:r>
              <a:rPr lang="en-US" sz="2000" dirty="0">
                <a:latin typeface="Times New Roman" panose="02020603050405020304" pitchFamily="18" charset="0"/>
                <a:cs typeface="Times New Roman" panose="02020603050405020304" pitchFamily="18" charset="0"/>
              </a:rPr>
              <a:t>Letter home </a:t>
            </a:r>
            <a:endParaRPr lang="en-ZW" sz="2000" dirty="0">
              <a:latin typeface="Times New Roman" panose="02020603050405020304" pitchFamily="18" charset="0"/>
              <a:cs typeface="Times New Roman" panose="02020603050405020304" pitchFamily="18" charset="0"/>
            </a:endParaRPr>
          </a:p>
          <a:p>
            <a:endParaRPr lang="en-ZW" dirty="0"/>
          </a:p>
        </p:txBody>
      </p:sp>
      <p:pic>
        <p:nvPicPr>
          <p:cNvPr id="3074" name="Picture 2" descr="How to Deal With Confrontational Students">
            <a:extLst>
              <a:ext uri="{FF2B5EF4-FFF2-40B4-BE49-F238E27FC236}">
                <a16:creationId xmlns:a16="http://schemas.microsoft.com/office/drawing/2014/main" id="{22586B33-CBDE-4F6A-939E-DAB05523CBD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202026" y="2280788"/>
            <a:ext cx="26670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478 Teacher Warning Student Photos - Free &amp; Royalty-Free Stock Photos from  Dreamstime">
            <a:extLst>
              <a:ext uri="{FF2B5EF4-FFF2-40B4-BE49-F238E27FC236}">
                <a16:creationId xmlns:a16="http://schemas.microsoft.com/office/drawing/2014/main" id="{7E701D04-B757-49B2-B9B1-7368BA0D01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026" y="4095115"/>
            <a:ext cx="2514600"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398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dirty="0"/>
              <a:t> </a:t>
            </a:r>
            <a:r>
              <a:rPr lang="en-US" dirty="0"/>
              <a:t>Record keeping system</a:t>
            </a:r>
            <a:br>
              <a:rPr lang="en-ZW" dirty="0"/>
            </a:br>
            <a:endParaRPr lang="en-ZW" dirty="0"/>
          </a:p>
        </p:txBody>
      </p:sp>
      <p:sp>
        <p:nvSpPr>
          <p:cNvPr id="3" name="Content Placeholder 2"/>
          <p:cNvSpPr>
            <a:spLocks noGrp="1"/>
          </p:cNvSpPr>
          <p:nvPr>
            <p:ph sz="half" idx="1"/>
          </p:nvPr>
        </p:nvSpPr>
        <p:spPr>
          <a:xfrm>
            <a:off x="92765" y="2097710"/>
            <a:ext cx="6732105" cy="5005456"/>
          </a:xfrm>
        </p:spPr>
        <p:txBody>
          <a:bodyPr>
            <a:noAutofit/>
          </a:bodyPr>
          <a:lstStyle/>
          <a:p>
            <a:pPr>
              <a:lnSpc>
                <a:spcPct val="200000"/>
              </a:lnSpc>
            </a:pPr>
            <a:r>
              <a:rPr lang="en-US" sz="1600" dirty="0">
                <a:latin typeface="Times New Roman" panose="02020603050405020304" pitchFamily="18" charset="0"/>
                <a:cs typeface="Times New Roman" panose="02020603050405020304" pitchFamily="18" charset="0"/>
              </a:rPr>
              <a:t>Students information. name, age , admission number and date of admission  </a:t>
            </a:r>
          </a:p>
          <a:p>
            <a:pPr>
              <a:lnSpc>
                <a:spcPct val="200000"/>
              </a:lnSpc>
            </a:pPr>
            <a:r>
              <a:rPr lang="en-US" dirty="0">
                <a:latin typeface="Times New Roman" panose="02020603050405020304" pitchFamily="18" charset="0"/>
                <a:cs typeface="Times New Roman" panose="02020603050405020304" pitchFamily="18" charset="0"/>
              </a:rPr>
              <a:t>Grades and student behavior </a:t>
            </a:r>
          </a:p>
          <a:p>
            <a:pPr>
              <a:lnSpc>
                <a:spcPct val="200000"/>
              </a:lnSpc>
            </a:pPr>
            <a:r>
              <a:rPr lang="en-US" dirty="0">
                <a:latin typeface="Times New Roman" panose="02020603050405020304" pitchFamily="18" charset="0"/>
                <a:cs typeface="Times New Roman" panose="02020603050405020304" pitchFamily="18" charset="0"/>
              </a:rPr>
              <a:t>Teachers records  </a:t>
            </a:r>
          </a:p>
          <a:p>
            <a:pPr>
              <a:lnSpc>
                <a:spcPct val="200000"/>
              </a:lnSpc>
            </a:pPr>
            <a:r>
              <a:rPr lang="en-US" dirty="0">
                <a:latin typeface="Times New Roman" panose="02020603050405020304" pitchFamily="18" charset="0"/>
                <a:cs typeface="Times New Roman" panose="02020603050405020304" pitchFamily="18" charset="0"/>
              </a:rPr>
              <a:t>The use of computers</a:t>
            </a:r>
          </a:p>
          <a:p>
            <a:pPr>
              <a:lnSpc>
                <a:spcPct val="200000"/>
              </a:lnSpc>
            </a:pPr>
            <a:r>
              <a:rPr lang="en-US" dirty="0">
                <a:latin typeface="Times New Roman" panose="02020603050405020304" pitchFamily="18" charset="0"/>
                <a:cs typeface="Times New Roman" panose="02020603050405020304" pitchFamily="18" charset="0"/>
              </a:rPr>
              <a:t>Registers</a:t>
            </a:r>
          </a:p>
          <a:p>
            <a:pPr>
              <a:lnSpc>
                <a:spcPct val="200000"/>
              </a:lnSpc>
            </a:pPr>
            <a:r>
              <a:rPr lang="en-US" dirty="0">
                <a:latin typeface="Times New Roman" panose="02020603050405020304" pitchFamily="18" charset="0"/>
                <a:cs typeface="Times New Roman" panose="02020603050405020304" pitchFamily="18" charset="0"/>
              </a:rPr>
              <a:t>Report forms </a:t>
            </a:r>
          </a:p>
          <a:p>
            <a:pPr>
              <a:lnSpc>
                <a:spcPct val="200000"/>
              </a:lnSpc>
            </a:pPr>
            <a:r>
              <a:rPr lang="en-US" dirty="0">
                <a:latin typeface="Times New Roman" panose="02020603050405020304" pitchFamily="18" charset="0"/>
                <a:cs typeface="Times New Roman" panose="02020603050405020304" pitchFamily="18" charset="0"/>
              </a:rPr>
              <a:t>Shelfs  </a:t>
            </a:r>
          </a:p>
          <a:p>
            <a:endParaRPr lang="en-ZW" dirty="0"/>
          </a:p>
        </p:txBody>
      </p:sp>
      <p:sp>
        <p:nvSpPr>
          <p:cNvPr id="6" name="Content Placeholder 5">
            <a:extLst>
              <a:ext uri="{FF2B5EF4-FFF2-40B4-BE49-F238E27FC236}">
                <a16:creationId xmlns:a16="http://schemas.microsoft.com/office/drawing/2014/main" id="{328B7629-109B-413B-A378-5705B55A881F}"/>
              </a:ext>
            </a:extLst>
          </p:cNvPr>
          <p:cNvSpPr>
            <a:spLocks noGrp="1"/>
          </p:cNvSpPr>
          <p:nvPr>
            <p:ph sz="half" idx="2"/>
          </p:nvPr>
        </p:nvSpPr>
        <p:spPr>
          <a:xfrm>
            <a:off x="7808205" y="556591"/>
            <a:ext cx="3519986" cy="5939410"/>
          </a:xfrm>
        </p:spPr>
        <p:txBody>
          <a:bodyPr>
            <a:normAutofit/>
          </a:bodyPr>
          <a:lstStyle/>
          <a:p>
            <a:endParaRPr lang="en-US" dirty="0"/>
          </a:p>
        </p:txBody>
      </p:sp>
      <p:pic>
        <p:nvPicPr>
          <p:cNvPr id="4" name="Picture 3"/>
          <p:cNvPicPr>
            <a:picLocks noChangeAspect="1"/>
          </p:cNvPicPr>
          <p:nvPr/>
        </p:nvPicPr>
        <p:blipFill>
          <a:blip r:embed="rId3"/>
          <a:stretch>
            <a:fillRect/>
          </a:stretch>
        </p:blipFill>
        <p:spPr>
          <a:xfrm>
            <a:off x="7808205" y="1029604"/>
            <a:ext cx="3519985" cy="2666432"/>
          </a:xfrm>
          <a:prstGeom prst="rect">
            <a:avLst/>
          </a:prstGeom>
        </p:spPr>
      </p:pic>
      <p:pic>
        <p:nvPicPr>
          <p:cNvPr id="5" name="Picture 4"/>
          <p:cNvPicPr>
            <a:picLocks noChangeAspect="1"/>
          </p:cNvPicPr>
          <p:nvPr/>
        </p:nvPicPr>
        <p:blipFill>
          <a:blip r:embed="rId4"/>
          <a:stretch>
            <a:fillRect/>
          </a:stretch>
        </p:blipFill>
        <p:spPr>
          <a:xfrm>
            <a:off x="7808205" y="3699163"/>
            <a:ext cx="3519985" cy="2793711"/>
          </a:xfrm>
          <a:prstGeom prst="rect">
            <a:avLst/>
          </a:prstGeom>
        </p:spPr>
      </p:pic>
    </p:spTree>
    <p:extLst>
      <p:ext uri="{BB962C8B-B14F-4D97-AF65-F5344CB8AC3E}">
        <p14:creationId xmlns:p14="http://schemas.microsoft.com/office/powerpoint/2010/main" val="202819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230308"/>
          </a:xfrm>
        </p:spPr>
        <p:txBody>
          <a:bodyPr>
            <a:normAutofit fontScale="90000"/>
          </a:bodyPr>
          <a:lstStyle/>
          <a:p>
            <a:r>
              <a:rPr lang="en-US" sz="2800" dirty="0">
                <a:latin typeface="Times New Roman" panose="02020603050405020304" pitchFamily="18" charset="0"/>
                <a:cs typeface="Times New Roman" panose="02020603050405020304" pitchFamily="18" charset="0"/>
              </a:rPr>
              <a:t>Differentiated instruction is incorporated in your lessons (include these populations as well: special needs, ESOL, gifted);</a:t>
            </a:r>
            <a:br>
              <a:rPr lang="en-ZW" sz="2800" dirty="0">
                <a:latin typeface="Times New Roman" panose="02020603050405020304" pitchFamily="18" charset="0"/>
                <a:cs typeface="Times New Roman" panose="02020603050405020304" pitchFamily="18" charset="0"/>
              </a:rPr>
            </a:br>
            <a:endParaRPr lang="en-ZW"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3" y="1563756"/>
            <a:ext cx="7075189" cy="5777947"/>
          </a:xfrm>
        </p:spPr>
        <p:txBody>
          <a:bodyPr>
            <a:noAutofit/>
          </a:bodyPr>
          <a:lstStyle/>
          <a:p>
            <a:pPr>
              <a:lnSpc>
                <a:spcPct val="200000"/>
              </a:lnSpc>
            </a:pPr>
            <a:r>
              <a:rPr lang="en-ZW" sz="1600" dirty="0">
                <a:latin typeface="Times New Roman" panose="02020603050405020304" pitchFamily="18" charset="0"/>
                <a:cs typeface="Times New Roman" panose="02020603050405020304" pitchFamily="18" charset="0"/>
              </a:rPr>
              <a:t>Different students have either : special needs, the gifted students, struggling readers, students with different learning styles such the visual leaners and lastly English learners. </a:t>
            </a:r>
          </a:p>
          <a:p>
            <a:pPr>
              <a:lnSpc>
                <a:spcPct val="200000"/>
              </a:lnSpc>
            </a:pPr>
            <a:r>
              <a:rPr lang="en-ZW" sz="1600" dirty="0">
                <a:latin typeface="Times New Roman" panose="02020603050405020304" pitchFamily="18" charset="0"/>
                <a:cs typeface="Times New Roman" panose="02020603050405020304" pitchFamily="18" charset="0"/>
              </a:rPr>
              <a:t>use different timelines and deadlines  and learning apps </a:t>
            </a:r>
          </a:p>
          <a:p>
            <a:pPr>
              <a:lnSpc>
                <a:spcPct val="200000"/>
              </a:lnSpc>
            </a:pPr>
            <a:r>
              <a:rPr lang="en-ZW" sz="1600" dirty="0">
                <a:latin typeface="Times New Roman" panose="02020603050405020304" pitchFamily="18" charset="0"/>
                <a:cs typeface="Times New Roman" panose="02020603050405020304" pitchFamily="18" charset="0"/>
              </a:rPr>
              <a:t>allowing students to pick their interested topics on their own</a:t>
            </a:r>
          </a:p>
          <a:p>
            <a:pPr>
              <a:lnSpc>
                <a:spcPct val="200000"/>
              </a:lnSpc>
            </a:pPr>
            <a:r>
              <a:rPr lang="en-ZW" sz="1600" dirty="0">
                <a:latin typeface="Times New Roman" panose="02020603050405020304" pitchFamily="18" charset="0"/>
                <a:cs typeface="Times New Roman" panose="02020603050405020304" pitchFamily="18" charset="0"/>
              </a:rPr>
              <a:t>allow other students to finish their assignments at home</a:t>
            </a:r>
          </a:p>
          <a:p>
            <a:pPr>
              <a:lnSpc>
                <a:spcPct val="200000"/>
              </a:lnSpc>
            </a:pPr>
            <a:r>
              <a:rPr lang="en-US" sz="1600" dirty="0">
                <a:latin typeface="Times New Roman" panose="02020603050405020304" pitchFamily="18" charset="0"/>
                <a:cs typeface="Times New Roman" panose="02020603050405020304" pitchFamily="18" charset="0"/>
              </a:rPr>
              <a:t>Establish group on the basis of weakness and strengths </a:t>
            </a:r>
          </a:p>
          <a:p>
            <a:pPr>
              <a:lnSpc>
                <a:spcPct val="200000"/>
              </a:lnSpc>
            </a:pPr>
            <a:r>
              <a:rPr lang="en-ZW" sz="1600" dirty="0">
                <a:latin typeface="Times New Roman" panose="02020603050405020304" pitchFamily="18" charset="0"/>
                <a:cs typeface="Times New Roman" panose="02020603050405020304" pitchFamily="18" charset="0"/>
              </a:rPr>
              <a:t>play audio recording of different stories while allowing the students to read along</a:t>
            </a:r>
            <a:endParaRPr lang="en-US" sz="1600" dirty="0">
              <a:latin typeface="Times New Roman" panose="02020603050405020304" pitchFamily="18" charset="0"/>
              <a:cs typeface="Times New Roman" panose="02020603050405020304" pitchFamily="18" charset="0"/>
            </a:endParaRPr>
          </a:p>
          <a:p>
            <a:endParaRPr lang="en-ZW" sz="1600" dirty="0"/>
          </a:p>
        </p:txBody>
      </p:sp>
      <p:sp>
        <p:nvSpPr>
          <p:cNvPr id="5" name="Content Placeholder 4">
            <a:extLst>
              <a:ext uri="{FF2B5EF4-FFF2-40B4-BE49-F238E27FC236}">
                <a16:creationId xmlns:a16="http://schemas.microsoft.com/office/drawing/2014/main" id="{1918CF59-367D-4076-AFCB-85BF002260DF}"/>
              </a:ext>
            </a:extLst>
          </p:cNvPr>
          <p:cNvSpPr>
            <a:spLocks noGrp="1"/>
          </p:cNvSpPr>
          <p:nvPr>
            <p:ph sz="half" idx="2"/>
          </p:nvPr>
        </p:nvSpPr>
        <p:spPr>
          <a:xfrm>
            <a:off x="7752522" y="2365243"/>
            <a:ext cx="3299791" cy="2961626"/>
          </a:xfrm>
        </p:spPr>
        <p:txBody>
          <a:bodyPr>
            <a:normAutofit/>
          </a:bodyPr>
          <a:lstStyle/>
          <a:p>
            <a:endParaRPr lang="en-US" dirty="0"/>
          </a:p>
        </p:txBody>
      </p:sp>
      <p:pic>
        <p:nvPicPr>
          <p:cNvPr id="4" name="Picture 3"/>
          <p:cNvPicPr>
            <a:picLocks noChangeAspect="1"/>
          </p:cNvPicPr>
          <p:nvPr/>
        </p:nvPicPr>
        <p:blipFill>
          <a:blip r:embed="rId3"/>
          <a:stretch>
            <a:fillRect/>
          </a:stretch>
        </p:blipFill>
        <p:spPr>
          <a:xfrm>
            <a:off x="7783744" y="2262916"/>
            <a:ext cx="3164752" cy="3166280"/>
          </a:xfrm>
          <a:prstGeom prst="rect">
            <a:avLst/>
          </a:prstGeom>
        </p:spPr>
      </p:pic>
    </p:spTree>
    <p:extLst>
      <p:ext uri="{BB962C8B-B14F-4D97-AF65-F5344CB8AC3E}">
        <p14:creationId xmlns:p14="http://schemas.microsoft.com/office/powerpoint/2010/main" val="796967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endParaRPr lang="en-ZW" dirty="0"/>
          </a:p>
        </p:txBody>
      </p:sp>
      <p:sp>
        <p:nvSpPr>
          <p:cNvPr id="3" name="Content Placeholder 2"/>
          <p:cNvSpPr>
            <a:spLocks noGrp="1"/>
          </p:cNvSpPr>
          <p:nvPr>
            <p:ph sz="half" idx="1"/>
          </p:nvPr>
        </p:nvSpPr>
        <p:spPr>
          <a:xfrm>
            <a:off x="1154953" y="2073414"/>
            <a:ext cx="6054229" cy="3946388"/>
          </a:xfrm>
        </p:spPr>
        <p:txBody>
          <a:bodyPr>
            <a:normAutofit fontScale="850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Self student participation in their own portfolio</a:t>
            </a:r>
          </a:p>
          <a:p>
            <a:pPr>
              <a:lnSpc>
                <a:spcPct val="200000"/>
              </a:lnSpc>
            </a:pPr>
            <a:r>
              <a:rPr lang="en-US" sz="2000" dirty="0">
                <a:latin typeface="Times New Roman" panose="02020603050405020304" pitchFamily="18" charset="0"/>
                <a:cs typeface="Times New Roman" panose="02020603050405020304" pitchFamily="18" charset="0"/>
              </a:rPr>
              <a:t>Teach multicultural literature that represents the backgrounds of students in your class.</a:t>
            </a:r>
          </a:p>
          <a:p>
            <a:pPr>
              <a:lnSpc>
                <a:spcPct val="200000"/>
              </a:lnSpc>
            </a:pPr>
            <a:r>
              <a:rPr lang="en-US" sz="2000" dirty="0">
                <a:latin typeface="Times New Roman" panose="02020603050405020304" pitchFamily="18" charset="0"/>
                <a:cs typeface="Times New Roman" panose="02020603050405020304" pitchFamily="18" charset="0"/>
              </a:rPr>
              <a:t>Take stretch breaks or play physical games during transitions</a:t>
            </a:r>
          </a:p>
          <a:p>
            <a:pPr>
              <a:lnSpc>
                <a:spcPct val="200000"/>
              </a:lnSpc>
            </a:pPr>
            <a:r>
              <a:rPr lang="en-US" sz="2000" dirty="0">
                <a:latin typeface="Times New Roman" panose="02020603050405020304" pitchFamily="18" charset="0"/>
                <a:cs typeface="Times New Roman" panose="02020603050405020304" pitchFamily="18" charset="0"/>
              </a:rPr>
              <a:t>Use short lessons to maintain student attention and interest</a:t>
            </a:r>
          </a:p>
          <a:p>
            <a:pPr>
              <a:lnSpc>
                <a:spcPct val="200000"/>
              </a:lnSpc>
            </a:pPr>
            <a:r>
              <a:rPr lang="en-US" sz="2000" dirty="0">
                <a:latin typeface="Times New Roman" panose="02020603050405020304" pitchFamily="18" charset="0"/>
                <a:cs typeface="Times New Roman" panose="02020603050405020304" pitchFamily="18" charset="0"/>
              </a:rPr>
              <a:t>Provide options for final assessment projects, such as  portfolios and music videos</a:t>
            </a:r>
          </a:p>
          <a:p>
            <a:endParaRPr lang="en-ZW" dirty="0"/>
          </a:p>
        </p:txBody>
      </p:sp>
      <p:sp>
        <p:nvSpPr>
          <p:cNvPr id="5" name="Content Placeholder 4">
            <a:extLst>
              <a:ext uri="{FF2B5EF4-FFF2-40B4-BE49-F238E27FC236}">
                <a16:creationId xmlns:a16="http://schemas.microsoft.com/office/drawing/2014/main" id="{150624E6-8E2A-411D-A22D-4D0DA15460E3}"/>
              </a:ext>
            </a:extLst>
          </p:cNvPr>
          <p:cNvSpPr>
            <a:spLocks noGrp="1"/>
          </p:cNvSpPr>
          <p:nvPr>
            <p:ph sz="half" idx="2"/>
          </p:nvPr>
        </p:nvSpPr>
        <p:spPr>
          <a:xfrm>
            <a:off x="7739271" y="2073413"/>
            <a:ext cx="3071754" cy="3200951"/>
          </a:xfrm>
        </p:spPr>
        <p:txBody>
          <a:bodyPr>
            <a:normAutofit fontScale="85000" lnSpcReduction="20000"/>
          </a:bodyPr>
          <a:lstStyle/>
          <a:p>
            <a:endParaRPr lang="en-US" dirty="0"/>
          </a:p>
        </p:txBody>
      </p:sp>
      <p:pic>
        <p:nvPicPr>
          <p:cNvPr id="4" name="Picture 3"/>
          <p:cNvPicPr>
            <a:picLocks noChangeAspect="1"/>
          </p:cNvPicPr>
          <p:nvPr/>
        </p:nvPicPr>
        <p:blipFill>
          <a:blip r:embed="rId3"/>
          <a:stretch>
            <a:fillRect/>
          </a:stretch>
        </p:blipFill>
        <p:spPr>
          <a:xfrm>
            <a:off x="7739270" y="2073414"/>
            <a:ext cx="3071754" cy="3108186"/>
          </a:xfrm>
          <a:prstGeom prst="rect">
            <a:avLst/>
          </a:prstGeom>
        </p:spPr>
      </p:pic>
    </p:spTree>
    <p:extLst>
      <p:ext uri="{BB962C8B-B14F-4D97-AF65-F5344CB8AC3E}">
        <p14:creationId xmlns:p14="http://schemas.microsoft.com/office/powerpoint/2010/main" val="2607000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2609"/>
          </a:xfrm>
        </p:spPr>
        <p:txBody>
          <a:bodyPr>
            <a:normAutofit fontScale="90000"/>
          </a:bodyPr>
          <a:lstStyle/>
          <a:p>
            <a:r>
              <a:rPr lang="en-ZW" sz="2000" dirty="0">
                <a:latin typeface="Times New Roman" panose="02020603050405020304" pitchFamily="18" charset="0"/>
                <a:cs typeface="Times New Roman" panose="02020603050405020304" pitchFamily="18" charset="0"/>
              </a:rPr>
              <a:t>Explain parent communication </a:t>
            </a:r>
            <a:br>
              <a:rPr lang="en-ZW" dirty="0"/>
            </a:br>
            <a:endParaRPr lang="en-ZW" dirty="0"/>
          </a:p>
        </p:txBody>
      </p:sp>
      <p:sp>
        <p:nvSpPr>
          <p:cNvPr id="3" name="Content Placeholder 2"/>
          <p:cNvSpPr>
            <a:spLocks noGrp="1"/>
          </p:cNvSpPr>
          <p:nvPr>
            <p:ph sz="half" idx="1"/>
          </p:nvPr>
        </p:nvSpPr>
        <p:spPr>
          <a:xfrm>
            <a:off x="677334" y="2160589"/>
            <a:ext cx="5272892" cy="3880772"/>
          </a:xfrm>
        </p:spPr>
        <p:txBody>
          <a:bodyPr>
            <a:normAutofit fontScale="775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Warm communication </a:t>
            </a:r>
          </a:p>
          <a:p>
            <a:pPr>
              <a:lnSpc>
                <a:spcPct val="200000"/>
              </a:lnSpc>
            </a:pPr>
            <a:r>
              <a:rPr lang="en-US" sz="2000" dirty="0">
                <a:latin typeface="Times New Roman" panose="02020603050405020304" pitchFamily="18" charset="0"/>
                <a:cs typeface="Times New Roman" panose="02020603050405020304" pitchFamily="18" charset="0"/>
              </a:rPr>
              <a:t>Be positive </a:t>
            </a:r>
          </a:p>
          <a:p>
            <a:pPr>
              <a:lnSpc>
                <a:spcPct val="200000"/>
              </a:lnSpc>
            </a:pPr>
            <a:r>
              <a:rPr lang="en-US" sz="2000" dirty="0">
                <a:latin typeface="Times New Roman" panose="02020603050405020304" pitchFamily="18" charset="0"/>
                <a:cs typeface="Times New Roman" panose="02020603050405020304" pitchFamily="18" charset="0"/>
              </a:rPr>
              <a:t>Establish trust</a:t>
            </a:r>
          </a:p>
          <a:p>
            <a:pPr>
              <a:lnSpc>
                <a:spcPct val="200000"/>
              </a:lnSpc>
            </a:pPr>
            <a:r>
              <a:rPr lang="en-US" sz="2000" dirty="0">
                <a:latin typeface="Times New Roman" panose="02020603050405020304" pitchFamily="18" charset="0"/>
                <a:cs typeface="Times New Roman" panose="02020603050405020304" pitchFamily="18" charset="0"/>
              </a:rPr>
              <a:t>Establish frequent communication with the parents more often </a:t>
            </a:r>
          </a:p>
          <a:p>
            <a:pPr>
              <a:lnSpc>
                <a:spcPct val="200000"/>
              </a:lnSpc>
            </a:pPr>
            <a:r>
              <a:rPr lang="en-US" sz="2000" dirty="0">
                <a:latin typeface="Times New Roman" panose="02020603050405020304" pitchFamily="18" charset="0"/>
                <a:cs typeface="Times New Roman" panose="02020603050405020304" pitchFamily="18" charset="0"/>
              </a:rPr>
              <a:t>Ask questions and listen to answers</a:t>
            </a:r>
          </a:p>
          <a:p>
            <a:pPr>
              <a:lnSpc>
                <a:spcPct val="200000"/>
              </a:lnSpc>
            </a:pPr>
            <a:r>
              <a:rPr lang="en-US" sz="2000" dirty="0">
                <a:latin typeface="Times New Roman" panose="02020603050405020304" pitchFamily="18" charset="0"/>
                <a:cs typeface="Times New Roman" panose="02020603050405020304" pitchFamily="18" charset="0"/>
              </a:rPr>
              <a:t>Avoid assumptions  </a:t>
            </a:r>
          </a:p>
          <a:p>
            <a:pPr>
              <a:lnSpc>
                <a:spcPct val="200000"/>
              </a:lnSpc>
            </a:pPr>
            <a:endParaRPr lang="en-US" sz="2000" dirty="0">
              <a:latin typeface="Times New Roman" panose="02020603050405020304" pitchFamily="18" charset="0"/>
              <a:cs typeface="Times New Roman" panose="02020603050405020304" pitchFamily="18" charset="0"/>
            </a:endParaRPr>
          </a:p>
          <a:p>
            <a:endParaRPr lang="en-ZW" dirty="0"/>
          </a:p>
        </p:txBody>
      </p:sp>
      <p:sp>
        <p:nvSpPr>
          <p:cNvPr id="8" name="Content Placeholder 7">
            <a:extLst>
              <a:ext uri="{FF2B5EF4-FFF2-40B4-BE49-F238E27FC236}">
                <a16:creationId xmlns:a16="http://schemas.microsoft.com/office/drawing/2014/main" id="{C453F41B-98DD-4319-9EAF-15966507D874}"/>
              </a:ext>
            </a:extLst>
          </p:cNvPr>
          <p:cNvSpPr>
            <a:spLocks noGrp="1"/>
          </p:cNvSpPr>
          <p:nvPr>
            <p:ph sz="half" idx="2"/>
          </p:nvPr>
        </p:nvSpPr>
        <p:spPr>
          <a:xfrm>
            <a:off x="6966828" y="1796870"/>
            <a:ext cx="3674668" cy="3947948"/>
          </a:xfrm>
        </p:spPr>
        <p:txBody>
          <a:bodyPr>
            <a:normAutofit fontScale="77500" lnSpcReduction="20000"/>
          </a:bodyPr>
          <a:lstStyle/>
          <a:p>
            <a:endParaRPr lang="en-US" dirty="0"/>
          </a:p>
        </p:txBody>
      </p:sp>
      <p:pic>
        <p:nvPicPr>
          <p:cNvPr id="4" name="Picture 3"/>
          <p:cNvPicPr>
            <a:picLocks noChangeAspect="1"/>
          </p:cNvPicPr>
          <p:nvPr/>
        </p:nvPicPr>
        <p:blipFill>
          <a:blip r:embed="rId3"/>
          <a:stretch>
            <a:fillRect/>
          </a:stretch>
        </p:blipFill>
        <p:spPr>
          <a:xfrm>
            <a:off x="6561521" y="1769881"/>
            <a:ext cx="3951037" cy="3947947"/>
          </a:xfrm>
          <a:prstGeom prst="rect">
            <a:avLst/>
          </a:prstGeom>
        </p:spPr>
      </p:pic>
    </p:spTree>
    <p:extLst>
      <p:ext uri="{BB962C8B-B14F-4D97-AF65-F5344CB8AC3E}">
        <p14:creationId xmlns:p14="http://schemas.microsoft.com/office/powerpoint/2010/main" val="2787470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2000" dirty="0">
                <a:latin typeface="Times New Roman" panose="02020603050405020304" pitchFamily="18" charset="0"/>
                <a:cs typeface="Times New Roman" panose="02020603050405020304" pitchFamily="18" charset="0"/>
              </a:rPr>
              <a:t>Floor plan and class arrangement </a:t>
            </a:r>
            <a:br>
              <a:rPr lang="en-ZW" sz="2000" dirty="0">
                <a:latin typeface="Times New Roman" panose="02020603050405020304" pitchFamily="18" charset="0"/>
                <a:cs typeface="Times New Roman" panose="02020603050405020304" pitchFamily="18" charset="0"/>
              </a:rPr>
            </a:b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Desk and table arrangement </a:t>
            </a:r>
          </a:p>
          <a:p>
            <a:pPr>
              <a:lnSpc>
                <a:spcPct val="200000"/>
              </a:lnSpc>
            </a:pPr>
            <a:r>
              <a:rPr lang="en-US" sz="2000" dirty="0">
                <a:latin typeface="Times New Roman" panose="02020603050405020304" pitchFamily="18" charset="0"/>
                <a:cs typeface="Times New Roman" panose="02020603050405020304" pitchFamily="18" charset="0"/>
              </a:rPr>
              <a:t>Teachers desk position to obtain a clear view </a:t>
            </a:r>
          </a:p>
          <a:p>
            <a:pPr>
              <a:lnSpc>
                <a:spcPct val="200000"/>
              </a:lnSpc>
            </a:pPr>
            <a:r>
              <a:rPr lang="en-US" sz="2000" dirty="0">
                <a:latin typeface="Times New Roman" panose="02020603050405020304" pitchFamily="18" charset="0"/>
                <a:cs typeface="Times New Roman" panose="02020603050405020304" pitchFamily="18" charset="0"/>
              </a:rPr>
              <a:t>The left space for extra activity </a:t>
            </a:r>
          </a:p>
          <a:p>
            <a:pPr>
              <a:lnSpc>
                <a:spcPct val="200000"/>
              </a:lnSpc>
            </a:pPr>
            <a:r>
              <a:rPr lang="en-US" sz="2000" dirty="0">
                <a:latin typeface="Times New Roman" panose="02020603050405020304" pitchFamily="18" charset="0"/>
                <a:cs typeface="Times New Roman" panose="02020603050405020304" pitchFamily="18" charset="0"/>
              </a:rPr>
              <a:t>Computer </a:t>
            </a:r>
          </a:p>
          <a:p>
            <a:pPr>
              <a:lnSpc>
                <a:spcPct val="200000"/>
              </a:lnSpc>
            </a:pPr>
            <a:r>
              <a:rPr lang="en-US" sz="2000" dirty="0">
                <a:latin typeface="Times New Roman" panose="02020603050405020304" pitchFamily="18" charset="0"/>
                <a:cs typeface="Times New Roman" panose="02020603050405020304" pitchFamily="18" charset="0"/>
              </a:rPr>
              <a:t>Accessory books location </a:t>
            </a:r>
            <a:endParaRPr lang="en-ZW" sz="2000" dirty="0">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F01ABCC9-BC88-4672-B0CC-591EB397C330}"/>
              </a:ext>
            </a:extLst>
          </p:cNvPr>
          <p:cNvSpPr>
            <a:spLocks noGrp="1"/>
          </p:cNvSpPr>
          <p:nvPr>
            <p:ph sz="half" idx="2"/>
          </p:nvPr>
        </p:nvSpPr>
        <p:spPr>
          <a:xfrm>
            <a:off x="6401935" y="2054573"/>
            <a:ext cx="4184034" cy="2767012"/>
          </a:xfrm>
        </p:spPr>
        <p:txBody>
          <a:bodyPr>
            <a:normAutofit/>
          </a:bodyPr>
          <a:lstStyle/>
          <a:p>
            <a:endParaRPr lang="en-US" dirty="0"/>
          </a:p>
        </p:txBody>
      </p:sp>
      <p:pic>
        <p:nvPicPr>
          <p:cNvPr id="4" name="Picture 3"/>
          <p:cNvPicPr>
            <a:picLocks noChangeAspect="1"/>
          </p:cNvPicPr>
          <p:nvPr/>
        </p:nvPicPr>
        <p:blipFill>
          <a:blip r:embed="rId3"/>
          <a:stretch>
            <a:fillRect/>
          </a:stretch>
        </p:blipFill>
        <p:spPr>
          <a:xfrm rot="10800000">
            <a:off x="6401935" y="1930400"/>
            <a:ext cx="3977629" cy="2767012"/>
          </a:xfrm>
          <a:prstGeom prst="rect">
            <a:avLst/>
          </a:prstGeom>
        </p:spPr>
      </p:pic>
    </p:spTree>
    <p:extLst>
      <p:ext uri="{BB962C8B-B14F-4D97-AF65-F5344CB8AC3E}">
        <p14:creationId xmlns:p14="http://schemas.microsoft.com/office/powerpoint/2010/main" val="383209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Times New Roman" panose="02020603050405020304" pitchFamily="18" charset="0"/>
                <a:cs typeface="Times New Roman" panose="02020603050405020304" pitchFamily="18" charset="0"/>
              </a:rPr>
              <a:t>Cont. </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Lighting </a:t>
            </a:r>
          </a:p>
          <a:p>
            <a:pPr>
              <a:lnSpc>
                <a:spcPct val="200000"/>
              </a:lnSpc>
            </a:pPr>
            <a:r>
              <a:rPr lang="en-US" sz="2000" dirty="0">
                <a:latin typeface="Times New Roman" panose="02020603050405020304" pitchFamily="18" charset="0"/>
                <a:cs typeface="Times New Roman" panose="02020603050405020304" pitchFamily="18" charset="0"/>
              </a:rPr>
              <a:t>Location of the teachers desk and access to student </a:t>
            </a:r>
          </a:p>
          <a:p>
            <a:pPr>
              <a:lnSpc>
                <a:spcPct val="200000"/>
              </a:lnSpc>
            </a:pPr>
            <a:r>
              <a:rPr lang="en-US" sz="2000" dirty="0">
                <a:latin typeface="Times New Roman" panose="02020603050405020304" pitchFamily="18" charset="0"/>
                <a:cs typeface="Times New Roman" panose="02020603050405020304" pitchFamily="18" charset="0"/>
              </a:rPr>
              <a:t>Aces to supplementary reading material </a:t>
            </a:r>
          </a:p>
          <a:p>
            <a:pPr>
              <a:lnSpc>
                <a:spcPct val="200000"/>
              </a:lnSpc>
            </a:pPr>
            <a:r>
              <a:rPr lang="en-US" sz="2000" dirty="0">
                <a:latin typeface="Times New Roman" panose="02020603050405020304" pitchFamily="18" charset="0"/>
                <a:cs typeface="Times New Roman" panose="02020603050405020304" pitchFamily="18" charset="0"/>
              </a:rPr>
              <a:t>Drawings to create a conducive environment</a:t>
            </a:r>
          </a:p>
          <a:p>
            <a:pPr>
              <a:lnSpc>
                <a:spcPct val="200000"/>
              </a:lnSpc>
            </a:pPr>
            <a:r>
              <a:rPr lang="en-US" sz="2000" dirty="0">
                <a:latin typeface="Times New Roman" panose="02020603050405020304" pitchFamily="18" charset="0"/>
                <a:cs typeface="Times New Roman" panose="02020603050405020304" pitchFamily="18" charset="0"/>
              </a:rPr>
              <a:t> </a:t>
            </a:r>
          </a:p>
          <a:p>
            <a:endParaRPr lang="en-ZW" dirty="0"/>
          </a:p>
        </p:txBody>
      </p:sp>
    </p:spTree>
    <p:extLst>
      <p:ext uri="{BB962C8B-B14F-4D97-AF65-F5344CB8AC3E}">
        <p14:creationId xmlns:p14="http://schemas.microsoft.com/office/powerpoint/2010/main" val="3527614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latin typeface="Times New Roman" panose="02020603050405020304" pitchFamily="18" charset="0"/>
                <a:cs typeface="Times New Roman" panose="02020603050405020304" pitchFamily="18" charset="0"/>
              </a:rPr>
              <a:t>Conclusion</a:t>
            </a:r>
            <a:r>
              <a:rPr lang="en-US" dirty="0"/>
              <a:t> </a:t>
            </a:r>
            <a:endParaRPr lang="en-ZW" dirty="0"/>
          </a:p>
        </p:txBody>
      </p:sp>
      <p:sp>
        <p:nvSpPr>
          <p:cNvPr id="3" name="Content Placeholder 2"/>
          <p:cNvSpPr>
            <a:spLocks noGrp="1"/>
          </p:cNvSpPr>
          <p:nvPr>
            <p:ph idx="1"/>
          </p:nvPr>
        </p:nvSpPr>
        <p:spPr/>
        <p:txBody>
          <a:bodyPr>
            <a:normAutofit fontScale="70000" lnSpcReduction="20000"/>
          </a:bodyPr>
          <a:lstStyle/>
          <a:p>
            <a:pPr>
              <a:lnSpc>
                <a:spcPct val="200000"/>
              </a:lnSpc>
            </a:pPr>
            <a:r>
              <a:rPr lang="en-US" sz="2000" dirty="0">
                <a:latin typeface="Times New Roman" panose="02020603050405020304" pitchFamily="18" charset="0"/>
                <a:cs typeface="Times New Roman" panose="02020603050405020304" pitchFamily="18" charset="0"/>
              </a:rPr>
              <a:t>Classroom management improves student participation </a:t>
            </a:r>
          </a:p>
          <a:p>
            <a:pPr>
              <a:lnSpc>
                <a:spcPct val="200000"/>
              </a:lnSpc>
            </a:pPr>
            <a:r>
              <a:rPr lang="en-US" sz="2000" dirty="0">
                <a:latin typeface="Times New Roman" panose="02020603050405020304" pitchFamily="18" charset="0"/>
                <a:cs typeface="Times New Roman" panose="02020603050405020304" pitchFamily="18" charset="0"/>
              </a:rPr>
              <a:t>Allows effective sharing of resources </a:t>
            </a:r>
          </a:p>
          <a:p>
            <a:pPr>
              <a:lnSpc>
                <a:spcPct val="200000"/>
              </a:lnSpc>
            </a:pPr>
            <a:r>
              <a:rPr lang="en-US" sz="2000" dirty="0">
                <a:latin typeface="Times New Roman" panose="02020603050405020304" pitchFamily="18" charset="0"/>
                <a:cs typeface="Times New Roman" panose="02020603050405020304" pitchFamily="18" charset="0"/>
              </a:rPr>
              <a:t>Reduces boredom </a:t>
            </a:r>
          </a:p>
          <a:p>
            <a:pPr>
              <a:lnSpc>
                <a:spcPct val="200000"/>
              </a:lnSpc>
            </a:pPr>
            <a:r>
              <a:rPr lang="en-US" sz="2000" dirty="0">
                <a:latin typeface="Times New Roman" panose="02020603050405020304" pitchFamily="18" charset="0"/>
                <a:cs typeface="Times New Roman" panose="02020603050405020304" pitchFamily="18" charset="0"/>
              </a:rPr>
              <a:t>Class structure and design is incorporated to effective learning </a:t>
            </a:r>
          </a:p>
          <a:p>
            <a:pPr>
              <a:lnSpc>
                <a:spcPct val="200000"/>
              </a:lnSpc>
            </a:pPr>
            <a:r>
              <a:rPr lang="en-US" sz="2000" dirty="0">
                <a:latin typeface="Times New Roman" panose="02020603050405020304" pitchFamily="18" charset="0"/>
                <a:cs typeface="Times New Roman" panose="02020603050405020304" pitchFamily="18" charset="0"/>
              </a:rPr>
              <a:t>Meets needs of different students with special needs </a:t>
            </a:r>
          </a:p>
          <a:p>
            <a:pPr>
              <a:lnSpc>
                <a:spcPct val="200000"/>
              </a:lnSpc>
            </a:pPr>
            <a:r>
              <a:rPr lang="en-US" sz="2000" dirty="0">
                <a:latin typeface="Times New Roman" panose="02020603050405020304" pitchFamily="18" charset="0"/>
                <a:cs typeface="Times New Roman" panose="02020603050405020304" pitchFamily="18" charset="0"/>
              </a:rPr>
              <a:t>Stores records </a:t>
            </a:r>
          </a:p>
          <a:p>
            <a:pPr>
              <a:lnSpc>
                <a:spcPct val="200000"/>
              </a:lnSpc>
            </a:pPr>
            <a:r>
              <a:rPr lang="en-US" sz="2000" dirty="0">
                <a:latin typeface="Times New Roman" panose="02020603050405020304" pitchFamily="18" charset="0"/>
                <a:cs typeface="Times New Roman" panose="02020603050405020304" pitchFamily="18" charset="0"/>
              </a:rPr>
              <a:t>Rewards are crucial to improve on performance </a:t>
            </a:r>
          </a:p>
          <a:p>
            <a:pPr>
              <a:lnSpc>
                <a:spcPct val="200000"/>
              </a:lnSpc>
            </a:pPr>
            <a:r>
              <a:rPr lang="en-US" sz="2000" dirty="0">
                <a:latin typeface="Times New Roman" panose="02020603050405020304" pitchFamily="18" charset="0"/>
                <a:cs typeface="Times New Roman" panose="02020603050405020304" pitchFamily="18" charset="0"/>
              </a:rPr>
              <a:t> </a:t>
            </a:r>
          </a:p>
          <a:p>
            <a:endParaRPr lang="en-ZW" dirty="0"/>
          </a:p>
        </p:txBody>
      </p:sp>
    </p:spTree>
    <p:extLst>
      <p:ext uri="{BB962C8B-B14F-4D97-AF65-F5344CB8AC3E}">
        <p14:creationId xmlns:p14="http://schemas.microsoft.com/office/powerpoint/2010/main" val="2741870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a:latin typeface="Times New Roman" panose="02020603050405020304" pitchFamily="18" charset="0"/>
                <a:cs typeface="Times New Roman" panose="02020603050405020304" pitchFamily="18" charset="0"/>
              </a:rPr>
              <a:t>References </a:t>
            </a:r>
            <a:endParaRPr lang="en-ZW"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40000" lnSpcReduction="20000"/>
          </a:bodyPr>
          <a:lstStyle/>
          <a:p>
            <a:pPr marL="0" indent="0">
              <a:lnSpc>
                <a:spcPct val="210000"/>
              </a:lnSpc>
              <a:buNone/>
            </a:pPr>
            <a:r>
              <a:rPr lang="en-ZW" sz="3600" dirty="0">
                <a:latin typeface="Times New Roman" panose="02020603050405020304" pitchFamily="18" charset="0"/>
                <a:cs typeface="Times New Roman" panose="02020603050405020304" pitchFamily="18" charset="0"/>
              </a:rPr>
              <a:t>Rogers, B. (2015). Classroom behaviour: a practical guide to effective teaching, behaviour management and colleague support. Sage.</a:t>
            </a:r>
          </a:p>
          <a:p>
            <a:pPr marL="0" indent="0">
              <a:lnSpc>
                <a:spcPct val="210000"/>
              </a:lnSpc>
              <a:buNone/>
            </a:pPr>
            <a:r>
              <a:rPr lang="en-US" sz="3600" dirty="0">
                <a:latin typeface="Times New Roman" panose="02020603050405020304" pitchFamily="18" charset="0"/>
                <a:cs typeface="Times New Roman" panose="02020603050405020304" pitchFamily="18" charset="0"/>
              </a:rPr>
              <a:t> </a:t>
            </a:r>
            <a:r>
              <a:rPr lang="en-ZW" sz="3600" dirty="0">
                <a:latin typeface="Times New Roman" panose="02020603050405020304" pitchFamily="18" charset="0"/>
                <a:cs typeface="Times New Roman" panose="02020603050405020304" pitchFamily="18" charset="0"/>
              </a:rPr>
              <a:t> Burden, P. (2020). Classroom management: Creating a successful K-12 learning community. John Wiley &amp; Sons.</a:t>
            </a:r>
          </a:p>
          <a:p>
            <a:pPr marL="0" indent="0">
              <a:lnSpc>
                <a:spcPct val="210000"/>
              </a:lnSpc>
              <a:buNone/>
            </a:pPr>
            <a:r>
              <a:rPr lang="en-US" sz="3600" dirty="0">
                <a:latin typeface="Times New Roman" panose="02020603050405020304" pitchFamily="18" charset="0"/>
                <a:cs typeface="Times New Roman" panose="02020603050405020304" pitchFamily="18" charset="0"/>
              </a:rPr>
              <a:t> </a:t>
            </a:r>
            <a:r>
              <a:rPr lang="en-ZW" sz="3600" dirty="0">
                <a:latin typeface="Times New Roman" panose="02020603050405020304" pitchFamily="18" charset="0"/>
                <a:cs typeface="Times New Roman" panose="02020603050405020304" pitchFamily="18" charset="0"/>
              </a:rPr>
              <a:t>Wigfield, A., &amp; Cambria, J. (2010). Students’ achievement values, goal orientations, and interest: Definitions, development, and relations to achievement outcomes. </a:t>
            </a:r>
            <a:r>
              <a:rPr lang="en-ZW" sz="3600" i="1" dirty="0">
                <a:latin typeface="Times New Roman" panose="02020603050405020304" pitchFamily="18" charset="0"/>
                <a:cs typeface="Times New Roman" panose="02020603050405020304" pitchFamily="18" charset="0"/>
              </a:rPr>
              <a:t>Developmental review</a:t>
            </a:r>
            <a:r>
              <a:rPr lang="en-ZW" sz="3600" dirty="0">
                <a:latin typeface="Times New Roman" panose="02020603050405020304" pitchFamily="18" charset="0"/>
                <a:cs typeface="Times New Roman" panose="02020603050405020304" pitchFamily="18" charset="0"/>
              </a:rPr>
              <a:t>, </a:t>
            </a:r>
            <a:r>
              <a:rPr lang="en-ZW" sz="3600" i="1" dirty="0">
                <a:latin typeface="Times New Roman" panose="02020603050405020304" pitchFamily="18" charset="0"/>
                <a:cs typeface="Times New Roman" panose="02020603050405020304" pitchFamily="18" charset="0"/>
              </a:rPr>
              <a:t>30</a:t>
            </a:r>
            <a:r>
              <a:rPr lang="en-ZW" sz="3600" dirty="0">
                <a:latin typeface="Times New Roman" panose="02020603050405020304" pitchFamily="18" charset="0"/>
                <a:cs typeface="Times New Roman" panose="02020603050405020304" pitchFamily="18" charset="0"/>
              </a:rPr>
              <a:t>(1), 1-35.</a:t>
            </a:r>
          </a:p>
          <a:p>
            <a:pPr marL="0" indent="0">
              <a:lnSpc>
                <a:spcPct val="210000"/>
              </a:lnSpc>
              <a:buNone/>
            </a:pPr>
            <a:r>
              <a:rPr lang="en-US" sz="3600" dirty="0">
                <a:latin typeface="Times New Roman" panose="02020603050405020304" pitchFamily="18" charset="0"/>
                <a:cs typeface="Times New Roman" panose="02020603050405020304" pitchFamily="18" charset="0"/>
              </a:rPr>
              <a:t> </a:t>
            </a:r>
            <a:r>
              <a:rPr lang="en-ZW" sz="3600" dirty="0">
                <a:latin typeface="Times New Roman" panose="02020603050405020304" pitchFamily="18" charset="0"/>
                <a:cs typeface="Times New Roman" panose="02020603050405020304" pitchFamily="18" charset="0"/>
              </a:rPr>
              <a:t>Stewart, V. (2012). A world-class education: Learning from international models of excellence and innovation. ASCD.</a:t>
            </a:r>
          </a:p>
          <a:p>
            <a:pPr algn="ctr">
              <a:lnSpc>
                <a:spcPct val="210000"/>
              </a:lnSpc>
            </a:pPr>
            <a:endParaRPr lang="en-ZW" sz="3600" dirty="0">
              <a:latin typeface="Times New Roman" panose="02020603050405020304" pitchFamily="18" charset="0"/>
              <a:cs typeface="Times New Roman" panose="02020603050405020304" pitchFamily="18" charset="0"/>
            </a:endParaRPr>
          </a:p>
          <a:p>
            <a:endParaRPr lang="en-ZW" dirty="0"/>
          </a:p>
        </p:txBody>
      </p:sp>
    </p:spTree>
    <p:extLst>
      <p:ext uri="{BB962C8B-B14F-4D97-AF65-F5344CB8AC3E}">
        <p14:creationId xmlns:p14="http://schemas.microsoft.com/office/powerpoint/2010/main" val="274429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Ultimate Guide to Saying 'Thank You' in Your Videos | SproutVideo"/>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6728" y="928048"/>
            <a:ext cx="9130353" cy="5186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524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139</TotalTime>
  <Words>2419</Words>
  <Application>Microsoft Office PowerPoint</Application>
  <PresentationFormat>Widescreen</PresentationFormat>
  <Paragraphs>129</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Times New Roman</vt:lpstr>
      <vt:lpstr>Wingdings</vt:lpstr>
      <vt:lpstr>Wingdings 3</vt:lpstr>
      <vt:lpstr>Ion</vt:lpstr>
      <vt:lpstr>Classroom Management Plan Students name: Professor’s name: Institution of affiliation: Course: Date: </vt:lpstr>
      <vt:lpstr>Introduction </vt:lpstr>
      <vt:lpstr>Philosophy of classroom management </vt:lpstr>
      <vt:lpstr>Cont. </vt:lpstr>
      <vt:lpstr>Class description (grade level, type of school, number of students, any other relevant data) </vt:lpstr>
      <vt:lpstr>Classroom Rules </vt:lpstr>
      <vt:lpstr>Rewards and consequences   </vt:lpstr>
      <vt:lpstr>Cont. </vt:lpstr>
      <vt:lpstr> Record keeping system </vt:lpstr>
      <vt:lpstr>Differentiated instruction is incorporated in your lessons (include these populations as well: special needs, ESOL, gifted); </vt:lpstr>
      <vt:lpstr>Cont.</vt:lpstr>
      <vt:lpstr>Explain parent communication  </vt:lpstr>
      <vt:lpstr>Floor plan and class arrangement  </vt:lpstr>
      <vt:lpstr>Cont. </vt:lpstr>
      <vt:lpstr>Conclusion </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Management Plan Students name: Professor’s name: Institution of affiliation: Course: Date:</dc:title>
  <dc:creator>Admin</dc:creator>
  <cp:lastModifiedBy>user 1</cp:lastModifiedBy>
  <cp:revision>19</cp:revision>
  <dcterms:created xsi:type="dcterms:W3CDTF">2020-12-15T22:25:03Z</dcterms:created>
  <dcterms:modified xsi:type="dcterms:W3CDTF">2020-12-16T01:20:17Z</dcterms:modified>
</cp:coreProperties>
</file>